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4" r:id="rId2"/>
    <p:sldMasterId id="2147483666" r:id="rId3"/>
  </p:sldMasterIdLst>
  <p:notesMasterIdLst>
    <p:notesMasterId r:id="rId19"/>
  </p:notesMasterIdLst>
  <p:handoutMasterIdLst>
    <p:handoutMasterId r:id="rId20"/>
  </p:handoutMasterIdLst>
  <p:sldIdLst>
    <p:sldId id="449" r:id="rId4"/>
    <p:sldId id="431" r:id="rId5"/>
    <p:sldId id="441" r:id="rId6"/>
    <p:sldId id="331" r:id="rId7"/>
    <p:sldId id="337" r:id="rId8"/>
    <p:sldId id="367" r:id="rId9"/>
    <p:sldId id="433" r:id="rId10"/>
    <p:sldId id="481" r:id="rId11"/>
    <p:sldId id="438" r:id="rId12"/>
    <p:sldId id="486" r:id="rId13"/>
    <p:sldId id="489" r:id="rId14"/>
    <p:sldId id="490" r:id="rId15"/>
    <p:sldId id="381" r:id="rId16"/>
    <p:sldId id="362" r:id="rId17"/>
    <p:sldId id="371" r:id="rId18"/>
  </p:sldIdLst>
  <p:sldSz cx="9144000" cy="6858000" type="screen4x3"/>
  <p:notesSz cx="6794500" cy="9906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tandardavsnitt" id="{206A37E1-0B52-491E-9814-6A597ED26550}">
          <p14:sldIdLst>
            <p14:sldId id="449"/>
            <p14:sldId id="431"/>
            <p14:sldId id="441"/>
            <p14:sldId id="331"/>
            <p14:sldId id="337"/>
            <p14:sldId id="367"/>
            <p14:sldId id="433"/>
            <p14:sldId id="481"/>
            <p14:sldId id="438"/>
            <p14:sldId id="486"/>
            <p14:sldId id="489"/>
            <p14:sldId id="490"/>
            <p14:sldId id="381"/>
            <p14:sldId id="362"/>
            <p14:sldId id="3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33"/>
    <a:srgbClr val="B45A00"/>
    <a:srgbClr val="FFCC00"/>
    <a:srgbClr val="006600"/>
    <a:srgbClr val="CC3300"/>
    <a:srgbClr val="D66B00"/>
    <a:srgbClr val="C09200"/>
    <a:srgbClr val="E6AF00"/>
    <a:srgbClr val="D26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83918" autoAdjust="0"/>
  </p:normalViewPr>
  <p:slideViewPr>
    <p:cSldViewPr>
      <p:cViewPr varScale="1">
        <p:scale>
          <a:sx n="75" d="100"/>
          <a:sy n="75" d="100"/>
        </p:scale>
        <p:origin x="1714" y="4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E16B0FB-AB4B-E549-B16A-B1E36DCCB5C7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9CEF05D-F746-EC4D-8035-3E1A568E6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18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9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9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05350"/>
            <a:ext cx="498263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9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9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F3A755C-4323-1F44-8654-A008D5F7A97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8305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ＭＳ Ｐゴシック" pitchFamily="96" charset="-128"/>
        <a:cs typeface="ＭＳ Ｐゴシック" pitchFamily="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ＭＳ Ｐゴシック" pitchFamily="6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ＭＳ Ｐゴシック" pitchFamily="6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ＭＳ Ｐゴシック" pitchFamily="6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ＭＳ Ｐゴシック" pitchFamily="6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kern="1200" dirty="0" smtClean="0">
              <a:solidFill>
                <a:schemeClr val="tx1"/>
              </a:solidFill>
              <a:effectLst/>
              <a:latin typeface="Times" pitchFamily="68" charset="0"/>
              <a:ea typeface="ＭＳ Ｐゴシック" pitchFamily="96" charset="-128"/>
              <a:cs typeface="ＭＳ Ｐゴシック" pitchFamily="96" charset="-128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A755C-4323-1F44-8654-A008D5F7A973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412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Times" pitchFamily="68" charset="0"/>
              <a:ea typeface="ＭＳ Ｐゴシック" pitchFamily="96" charset="-128"/>
              <a:cs typeface="ＭＳ Ｐゴシック" pitchFamily="96" charset="-128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A755C-4323-1F44-8654-A008D5F7A973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0957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A755C-4323-1F44-8654-A008D5F7A973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4709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A755C-4323-1F44-8654-A008D5F7A973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214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A755C-4323-1F44-8654-A008D5F7A973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9239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A755C-4323-1F44-8654-A008D5F7A973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5590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Times" pitchFamily="68" charset="0"/>
              <a:ea typeface="ＭＳ Ｐゴシック" pitchFamily="96" charset="-128"/>
              <a:cs typeface="ＭＳ Ｐゴシック" pitchFamily="96" charset="-128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A755C-4323-1F44-8654-A008D5F7A973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361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sv-SE" sz="1200" kern="1200" baseline="0" dirty="0" smtClean="0">
              <a:solidFill>
                <a:schemeClr val="tx1"/>
              </a:solidFill>
              <a:effectLst/>
              <a:latin typeface="Times" pitchFamily="68" charset="0"/>
              <a:ea typeface="ＭＳ Ｐゴシック" pitchFamily="96" charset="-128"/>
              <a:cs typeface="ＭＳ Ｐゴシック" pitchFamily="96" charset="-128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A755C-4323-1F44-8654-A008D5F7A973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2573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A755C-4323-1F44-8654-A008D5F7A973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4159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095564-7B49-4BA7-BC55-D491C1A26A34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7969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" pitchFamily="68" charset="0"/>
              <a:ea typeface="ＭＳ Ｐゴシック" pitchFamily="96" charset="-128"/>
              <a:cs typeface="ＭＳ Ｐゴシック" pitchFamily="96" charset="-128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A755C-4323-1F44-8654-A008D5F7A973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518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A755C-4323-1F44-8654-A008D5F7A973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53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200" kern="1200" baseline="0" dirty="0" smtClean="0">
              <a:solidFill>
                <a:schemeClr val="tx1"/>
              </a:solidFill>
              <a:effectLst/>
              <a:latin typeface="Times" pitchFamily="68" charset="0"/>
              <a:ea typeface="ＭＳ Ｐゴシック" pitchFamily="96" charset="-128"/>
              <a:cs typeface="ＭＳ Ｐゴシック" pitchFamily="96" charset="-128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A755C-4323-1F44-8654-A008D5F7A973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8079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Times" pitchFamily="68" charset="0"/>
              <a:ea typeface="ＭＳ Ｐゴシック" pitchFamily="96" charset="-128"/>
              <a:cs typeface="ＭＳ Ｐゴシック" pitchFamily="96" charset="-128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A755C-4323-1F44-8654-A008D5F7A973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894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791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44487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18083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7085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611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684213" y="620713"/>
            <a:ext cx="6567487" cy="2058987"/>
          </a:xfrm>
        </p:spPr>
        <p:txBody>
          <a:bodyPr/>
          <a:lstStyle>
            <a:lvl1pPr>
              <a:lnSpc>
                <a:spcPts val="54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971800"/>
            <a:ext cx="6553200" cy="1752600"/>
          </a:xfrm>
        </p:spPr>
        <p:txBody>
          <a:bodyPr/>
          <a:lstStyle>
            <a:lvl1pPr marL="0" indent="0">
              <a:lnSpc>
                <a:spcPts val="3400"/>
              </a:lnSpc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22C5CE-A3D2-41D2-BE9A-7F3DB05ADE71}" type="slidenum">
              <a:rPr lang="sv-SE">
                <a:solidFill>
                  <a:srgbClr val="808080"/>
                </a:solidFill>
              </a:rPr>
              <a:pPr/>
              <a:t>‹#›</a:t>
            </a:fld>
            <a:r>
              <a:rPr lang="sv-SE">
                <a:solidFill>
                  <a:srgbClr val="808080"/>
                </a:solidFill>
              </a:rPr>
              <a:t>  Titel på presentationen  </a:t>
            </a:r>
            <a:fld id="{FE0DB5C6-53EA-4479-A0A4-EAF11B436466}" type="datetime1">
              <a:rPr lang="sv-SE">
                <a:solidFill>
                  <a:srgbClr val="808080"/>
                </a:solidFill>
              </a:rPr>
              <a:pPr/>
              <a:t>2017-01-10</a:t>
            </a:fld>
            <a:r>
              <a:rPr lang="sv-SE">
                <a:solidFill>
                  <a:srgbClr val="808080"/>
                </a:solidFill>
              </a:rPr>
              <a:t> </a:t>
            </a:r>
          </a:p>
        </p:txBody>
      </p:sp>
      <p:pic>
        <p:nvPicPr>
          <p:cNvPr id="4106" name="Picture 10" descr="Folksam_stor_RGB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588" y="4111625"/>
            <a:ext cx="5286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3585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2A40DF-A715-4AFC-9637-F5C9B1A88EF6}" type="slidenum">
              <a:rPr lang="sv-SE">
                <a:solidFill>
                  <a:srgbClr val="808080"/>
                </a:solidFill>
              </a:rPr>
              <a:pPr/>
              <a:t>‹#›</a:t>
            </a:fld>
            <a:r>
              <a:rPr lang="sv-SE">
                <a:solidFill>
                  <a:srgbClr val="808080"/>
                </a:solidFill>
              </a:rPr>
              <a:t>  Titel på presentationen  </a:t>
            </a:r>
            <a:fld id="{57B838A9-257D-4E7E-84CF-D1ED715A1F01}" type="datetime1">
              <a:rPr lang="sv-SE">
                <a:solidFill>
                  <a:srgbClr val="808080"/>
                </a:solidFill>
              </a:rPr>
              <a:pPr/>
              <a:t>2017-01-10</a:t>
            </a:fld>
            <a:r>
              <a:rPr lang="sv-SE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8122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87AE93-1A41-441F-97DA-F30926D67050}" type="slidenum">
              <a:rPr lang="sv-SE">
                <a:solidFill>
                  <a:srgbClr val="808080"/>
                </a:solidFill>
              </a:rPr>
              <a:pPr/>
              <a:t>‹#›</a:t>
            </a:fld>
            <a:r>
              <a:rPr lang="sv-SE">
                <a:solidFill>
                  <a:srgbClr val="808080"/>
                </a:solidFill>
              </a:rPr>
              <a:t>  Titel på presentationen  </a:t>
            </a:r>
            <a:fld id="{606D7532-2990-434C-A601-B7A340C4DB0C}" type="datetime1">
              <a:rPr lang="sv-SE">
                <a:solidFill>
                  <a:srgbClr val="808080"/>
                </a:solidFill>
              </a:rPr>
              <a:pPr/>
              <a:t>2017-01-10</a:t>
            </a:fld>
            <a:r>
              <a:rPr lang="sv-SE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5484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2590800"/>
            <a:ext cx="3544888" cy="327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383088" y="2590800"/>
            <a:ext cx="3544887" cy="327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7D34B-430A-4F7D-9B10-9F292DA7EB5B}" type="slidenum">
              <a:rPr lang="sv-SE">
                <a:solidFill>
                  <a:srgbClr val="808080"/>
                </a:solidFill>
              </a:rPr>
              <a:pPr/>
              <a:t>‹#›</a:t>
            </a:fld>
            <a:r>
              <a:rPr lang="sv-SE">
                <a:solidFill>
                  <a:srgbClr val="808080"/>
                </a:solidFill>
              </a:rPr>
              <a:t>  Titel på presentationen  </a:t>
            </a:r>
            <a:fld id="{05C3CBB1-7A53-44F3-9475-405C602CF9FC}" type="datetime1">
              <a:rPr lang="sv-SE">
                <a:solidFill>
                  <a:srgbClr val="808080"/>
                </a:solidFill>
              </a:rPr>
              <a:pPr/>
              <a:t>2017-01-10</a:t>
            </a:fld>
            <a:r>
              <a:rPr lang="sv-SE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5165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C91CA4-68D3-4E49-9BC6-43F6D3FCB6C4}" type="slidenum">
              <a:rPr lang="sv-SE">
                <a:solidFill>
                  <a:srgbClr val="808080"/>
                </a:solidFill>
              </a:rPr>
              <a:pPr/>
              <a:t>‹#›</a:t>
            </a:fld>
            <a:r>
              <a:rPr lang="sv-SE">
                <a:solidFill>
                  <a:srgbClr val="808080"/>
                </a:solidFill>
              </a:rPr>
              <a:t>  Titel på presentationen  </a:t>
            </a:r>
            <a:fld id="{818C81FC-B1EF-4E0E-99B7-C86B5490961C}" type="datetime1">
              <a:rPr lang="sv-SE">
                <a:solidFill>
                  <a:srgbClr val="808080"/>
                </a:solidFill>
              </a:rPr>
              <a:pPr/>
              <a:t>2017-01-10</a:t>
            </a:fld>
            <a:r>
              <a:rPr lang="sv-SE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889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4218" y="836712"/>
            <a:ext cx="8532812" cy="762000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0331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EB7F02-534A-4E8C-AE17-A55B6A3C4BA0}" type="slidenum">
              <a:rPr lang="sv-SE">
                <a:solidFill>
                  <a:srgbClr val="808080"/>
                </a:solidFill>
              </a:rPr>
              <a:pPr/>
              <a:t>‹#›</a:t>
            </a:fld>
            <a:r>
              <a:rPr lang="sv-SE">
                <a:solidFill>
                  <a:srgbClr val="808080"/>
                </a:solidFill>
              </a:rPr>
              <a:t>  Titel på presentationen  </a:t>
            </a:r>
            <a:fld id="{34E1EC89-B3AD-4C1D-9401-B0E9FFD6E254}" type="datetime1">
              <a:rPr lang="sv-SE">
                <a:solidFill>
                  <a:srgbClr val="808080"/>
                </a:solidFill>
              </a:rPr>
              <a:pPr/>
              <a:t>2017-01-10</a:t>
            </a:fld>
            <a:r>
              <a:rPr lang="sv-SE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2736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A45661-1156-4A77-8AFC-8A6B00E62608}" type="slidenum">
              <a:rPr lang="sv-SE">
                <a:solidFill>
                  <a:srgbClr val="808080"/>
                </a:solidFill>
              </a:rPr>
              <a:pPr/>
              <a:t>‹#›</a:t>
            </a:fld>
            <a:r>
              <a:rPr lang="sv-SE">
                <a:solidFill>
                  <a:srgbClr val="808080"/>
                </a:solidFill>
              </a:rPr>
              <a:t>  Titel på presentationen  </a:t>
            </a:r>
            <a:fld id="{1AFC0264-344E-4B6F-AD9D-6782C4537552}" type="datetime1">
              <a:rPr lang="sv-SE">
                <a:solidFill>
                  <a:srgbClr val="808080"/>
                </a:solidFill>
              </a:rPr>
              <a:pPr/>
              <a:t>2017-01-10</a:t>
            </a:fld>
            <a:r>
              <a:rPr lang="sv-SE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1021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2E8000-BF2E-43A7-B8AA-B59A99377897}" type="slidenum">
              <a:rPr lang="sv-SE">
                <a:solidFill>
                  <a:srgbClr val="808080"/>
                </a:solidFill>
              </a:rPr>
              <a:pPr/>
              <a:t>‹#›</a:t>
            </a:fld>
            <a:r>
              <a:rPr lang="sv-SE">
                <a:solidFill>
                  <a:srgbClr val="808080"/>
                </a:solidFill>
              </a:rPr>
              <a:t>  Titel på presentationen  </a:t>
            </a:r>
            <a:fld id="{A6741E26-DE34-40D6-BE0D-5210B8891DBE}" type="datetime1">
              <a:rPr lang="sv-SE">
                <a:solidFill>
                  <a:srgbClr val="808080"/>
                </a:solidFill>
              </a:rPr>
              <a:pPr/>
              <a:t>2017-01-10</a:t>
            </a:fld>
            <a:r>
              <a:rPr lang="sv-SE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6401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027713-4476-4829-BC41-5632032E3EF4}" type="slidenum">
              <a:rPr lang="sv-SE">
                <a:solidFill>
                  <a:srgbClr val="808080"/>
                </a:solidFill>
              </a:rPr>
              <a:pPr/>
              <a:t>‹#›</a:t>
            </a:fld>
            <a:r>
              <a:rPr lang="sv-SE">
                <a:solidFill>
                  <a:srgbClr val="808080"/>
                </a:solidFill>
              </a:rPr>
              <a:t>  Titel på presentationen  </a:t>
            </a:r>
            <a:fld id="{D5FEFE95-CA6D-4565-BAE7-E820D6487B85}" type="datetime1">
              <a:rPr lang="sv-SE">
                <a:solidFill>
                  <a:srgbClr val="808080"/>
                </a:solidFill>
              </a:rPr>
              <a:pPr/>
              <a:t>2017-01-10</a:t>
            </a:fld>
            <a:r>
              <a:rPr lang="sv-SE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417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988710-7A60-47F9-9BA9-AFE19989E7E6}" type="slidenum">
              <a:rPr lang="sv-SE">
                <a:solidFill>
                  <a:srgbClr val="808080"/>
                </a:solidFill>
              </a:rPr>
              <a:pPr/>
              <a:t>‹#›</a:t>
            </a:fld>
            <a:r>
              <a:rPr lang="sv-SE">
                <a:solidFill>
                  <a:srgbClr val="808080"/>
                </a:solidFill>
              </a:rPr>
              <a:t>  Titel på presentationen  </a:t>
            </a:r>
            <a:fld id="{1CF6CB01-2C24-4A0C-BE5F-30B01B1639F9}" type="datetime1">
              <a:rPr lang="sv-SE">
                <a:solidFill>
                  <a:srgbClr val="808080"/>
                </a:solidFill>
              </a:rPr>
              <a:pPr/>
              <a:t>2017-01-10</a:t>
            </a:fld>
            <a:r>
              <a:rPr lang="sv-SE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689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118225" y="608013"/>
            <a:ext cx="1809750" cy="52578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8013"/>
            <a:ext cx="5280025" cy="52578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26FBF1-9D63-4F37-A1E1-6A3F2642D633}" type="slidenum">
              <a:rPr lang="sv-SE">
                <a:solidFill>
                  <a:srgbClr val="808080"/>
                </a:solidFill>
              </a:rPr>
              <a:pPr/>
              <a:t>‹#›</a:t>
            </a:fld>
            <a:r>
              <a:rPr lang="sv-SE">
                <a:solidFill>
                  <a:srgbClr val="808080"/>
                </a:solidFill>
              </a:rPr>
              <a:t>  Titel på presentationen  </a:t>
            </a:r>
            <a:fld id="{86149DA9-23EF-4BBD-9FAC-4F9A9CE91197}" type="datetime1">
              <a:rPr lang="sv-SE">
                <a:solidFill>
                  <a:srgbClr val="808080"/>
                </a:solidFill>
              </a:rPr>
              <a:pPr/>
              <a:t>2017-01-10</a:t>
            </a:fld>
            <a:r>
              <a:rPr lang="sv-SE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506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3336925" y="6423026"/>
            <a:ext cx="2895600" cy="358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7933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3876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839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5824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438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487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540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9" y="838200"/>
            <a:ext cx="85328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568" y="198884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28" name="Rectangle 5"/>
          <p:cNvSpPr>
            <a:spLocks noChangeArrowheads="1"/>
          </p:cNvSpPr>
          <p:nvPr userDrawn="1"/>
        </p:nvSpPr>
        <p:spPr bwMode="auto">
          <a:xfrm>
            <a:off x="-2232" y="-6522"/>
            <a:ext cx="3206080" cy="5492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/>
          </a:p>
        </p:txBody>
      </p:sp>
      <p:pic>
        <p:nvPicPr>
          <p:cNvPr id="9" name="Picture 8" descr="ChalmersU_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2718"/>
            <a:ext cx="1800200" cy="425963"/>
          </a:xfrm>
          <a:prstGeom prst="rect">
            <a:avLst/>
          </a:prstGeom>
        </p:spPr>
      </p:pic>
      <p:pic>
        <p:nvPicPr>
          <p:cNvPr id="7" name="Picture 9" descr="Folksam_stor_RGB_CYAN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227616" y="-805615"/>
            <a:ext cx="466511" cy="216024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ＭＳ Ｐゴシック" pitchFamily="96" charset="-128"/>
          <a:cs typeface="Akzidenz-Bd for Chalmer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•"/>
        <a:defRPr sz="2000">
          <a:solidFill>
            <a:schemeClr val="tx1"/>
          </a:solidFill>
          <a:latin typeface="+mn-lt"/>
          <a:ea typeface="ＭＳ Ｐゴシック" pitchFamily="96" charset="-128"/>
          <a:cs typeface="Akzidenz for Chalmers Regular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–"/>
        <a:defRPr sz="200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•"/>
        <a:defRPr sz="200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–"/>
        <a:defRPr sz="200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9pPr>
    </p:bodyStyle>
    <p:otherStyle>
      <a:defPPr>
        <a:defRPr lang="sv-S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för att ändra format på bakgrundsrubriken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096000" y="76200"/>
            <a:ext cx="2971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sv-SE" sz="14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Chalmers University of Technology</a:t>
            </a:r>
          </a:p>
        </p:txBody>
      </p:sp>
      <p:pic>
        <p:nvPicPr>
          <p:cNvPr id="9" name="Picture 9" descr="Folksam_stor_RGB_CYA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7475860" y="-844401"/>
            <a:ext cx="528637" cy="2447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687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id="1" dur="indefinite" restart="never" nodeType="tmRoot"/>
      </p:par>
    </p:tnLst>
  </p:timing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Verdana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Verdana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Verdana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Verdana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Verdana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Verdana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Verdana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rgbClr val="072970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rgbClr val="072970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072970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072970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8013"/>
            <a:ext cx="617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90800"/>
            <a:ext cx="7242175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6275" y="6380163"/>
            <a:ext cx="7251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bg2"/>
                </a:solidFill>
              </a:defRPr>
            </a:lvl1pPr>
          </a:lstStyle>
          <a:p>
            <a:fld id="{96E06484-053B-4A25-B43F-5CD2F6503B0E}" type="slidenum">
              <a:rPr lang="sv-SE">
                <a:solidFill>
                  <a:srgbClr val="808080"/>
                </a:solidFill>
                <a:latin typeface="Helvetica" pitchFamily="34" charset="0"/>
                <a:ea typeface="+mn-ea"/>
                <a:cs typeface="+mn-cs"/>
              </a:rPr>
              <a:pPr/>
              <a:t>‹#›</a:t>
            </a:fld>
            <a:r>
              <a:rPr lang="sv-SE">
                <a:solidFill>
                  <a:srgbClr val="808080"/>
                </a:solidFill>
                <a:latin typeface="Helvetica" pitchFamily="34" charset="0"/>
                <a:ea typeface="+mn-ea"/>
                <a:cs typeface="+mn-cs"/>
              </a:rPr>
              <a:t>  Titel på presentationen  </a:t>
            </a:r>
            <a:fld id="{17A34911-8585-46FB-A78E-84AB8145FA70}" type="datetime1">
              <a:rPr lang="sv-SE">
                <a:solidFill>
                  <a:srgbClr val="808080"/>
                </a:solidFill>
                <a:latin typeface="Helvetica" pitchFamily="34" charset="0"/>
                <a:ea typeface="+mn-ea"/>
                <a:cs typeface="+mn-cs"/>
              </a:rPr>
              <a:pPr/>
              <a:t>2017-01-10</a:t>
            </a:fld>
            <a:r>
              <a:rPr lang="sv-SE">
                <a:solidFill>
                  <a:srgbClr val="808080"/>
                </a:solidFill>
                <a:latin typeface="Helvetica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1033" name="Picture 9" descr="Folksam_stor_RGB_CYA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56588" y="4111625"/>
            <a:ext cx="528637" cy="2447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464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rtl="0" fontAlgn="base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" pitchFamily="34" charset="0"/>
        </a:defRPr>
      </a:lvl2pPr>
      <a:lvl3pPr algn="l" rtl="0" fontAlgn="base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" pitchFamily="34" charset="0"/>
        </a:defRPr>
      </a:lvl3pPr>
      <a:lvl4pPr algn="l" rtl="0" fontAlgn="base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" pitchFamily="34" charset="0"/>
        </a:defRPr>
      </a:lvl4pPr>
      <a:lvl5pPr algn="l" rtl="0" fontAlgn="base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" pitchFamily="34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" pitchFamily="34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" pitchFamily="34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" pitchFamily="34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" pitchFamily="34" charset="0"/>
        </a:defRPr>
      </a:lvl9pPr>
    </p:titleStyle>
    <p:bodyStyle>
      <a:lvl1pPr marL="266700" indent="-266700" algn="l" rtl="0" fontAlgn="base">
        <a:lnSpc>
          <a:spcPts val="26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5113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2pPr>
      <a:lvl3pPr marL="712788" indent="-177800" algn="l" rtl="0" fontAlgn="base">
        <a:lnSpc>
          <a:spcPts val="19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906463" indent="-192088" algn="l" rtl="0" fontAlgn="base">
        <a:lnSpc>
          <a:spcPts val="14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4pPr>
      <a:lvl5pPr marL="1060450" indent="-152400" algn="l" rtl="0" fontAlgn="base">
        <a:lnSpc>
          <a:spcPts val="11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900">
          <a:solidFill>
            <a:schemeClr val="tx1"/>
          </a:solidFill>
          <a:latin typeface="+mn-lt"/>
        </a:defRPr>
      </a:lvl5pPr>
      <a:lvl6pPr marL="1517650" indent="-152400" algn="l" rtl="0" fontAlgn="base">
        <a:lnSpc>
          <a:spcPts val="11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900">
          <a:solidFill>
            <a:schemeClr val="tx1"/>
          </a:solidFill>
          <a:latin typeface="+mn-lt"/>
        </a:defRPr>
      </a:lvl6pPr>
      <a:lvl7pPr marL="1974850" indent="-152400" algn="l" rtl="0" fontAlgn="base">
        <a:lnSpc>
          <a:spcPts val="11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900">
          <a:solidFill>
            <a:schemeClr val="tx1"/>
          </a:solidFill>
          <a:latin typeface="+mn-lt"/>
        </a:defRPr>
      </a:lvl7pPr>
      <a:lvl8pPr marL="2432050" indent="-152400" algn="l" rtl="0" fontAlgn="base">
        <a:lnSpc>
          <a:spcPts val="11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900">
          <a:solidFill>
            <a:schemeClr val="tx1"/>
          </a:solidFill>
          <a:latin typeface="+mn-lt"/>
        </a:defRPr>
      </a:lvl8pPr>
      <a:lvl9pPr marL="2889250" indent="-152400" algn="l" rtl="0" fontAlgn="base">
        <a:lnSpc>
          <a:spcPts val="11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9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0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5.png"/><Relationship Id="rId5" Type="http://schemas.openxmlformats.org/officeDocument/2006/relationships/image" Target="../media/image4.jpeg"/><Relationship Id="rId10" Type="http://schemas.openxmlformats.org/officeDocument/2006/relationships/image" Target="../media/image14.png"/><Relationship Id="rId4" Type="http://schemas.openxmlformats.org/officeDocument/2006/relationships/image" Target="../media/image6.jpeg"/><Relationship Id="rId9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tteo.rizzi@folksam.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vertikala%20bilder%20170106.pptx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ubrik 3"/>
          <p:cNvSpPr>
            <a:spLocks noGrp="1"/>
          </p:cNvSpPr>
          <p:nvPr>
            <p:ph type="title"/>
          </p:nvPr>
        </p:nvSpPr>
        <p:spPr>
          <a:xfrm>
            <a:off x="295274" y="1272253"/>
            <a:ext cx="8532812" cy="6189195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3200" dirty="0">
                <a:latin typeface="+mn-lt"/>
              </a:rPr>
              <a:t>Towards a Safe System Approach to Prevent Health Loss among Motorcyclists</a:t>
            </a:r>
            <a:r>
              <a:rPr lang="en-US" sz="1200" b="0" dirty="0">
                <a:latin typeface="+mn-lt"/>
              </a:rPr>
              <a:t> </a:t>
            </a:r>
            <a:br>
              <a:rPr lang="en-US" sz="1200" b="0" dirty="0">
                <a:latin typeface="+mn-lt"/>
              </a:rPr>
            </a:br>
            <a:r>
              <a:rPr lang="en-US" sz="1200" b="0" dirty="0">
                <a:latin typeface="+mn-lt"/>
              </a:rPr>
              <a:t/>
            </a:r>
            <a:br>
              <a:rPr lang="en-US" sz="1200" b="0" dirty="0">
                <a:latin typeface="+mn-lt"/>
              </a:rPr>
            </a:br>
            <a:r>
              <a:rPr lang="en-US" sz="2400" b="0" dirty="0">
                <a:latin typeface="+mn-lt"/>
              </a:rPr>
              <a:t>The importance of Motorcycle Stability as a Condition for Integrated Safety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dirty="0">
              <a:latin typeface="Arial Black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Bildobjekt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867">
            <a:off x="5872642" y="5615774"/>
            <a:ext cx="1947288" cy="1001640"/>
          </a:xfrm>
          <a:prstGeom prst="rect">
            <a:avLst/>
          </a:prstGeom>
        </p:spPr>
      </p:pic>
      <p:sp>
        <p:nvSpPr>
          <p:cNvPr id="26" name="Streckad höger 25"/>
          <p:cNvSpPr/>
          <p:nvPr/>
        </p:nvSpPr>
        <p:spPr bwMode="auto">
          <a:xfrm>
            <a:off x="5508105" y="2680698"/>
            <a:ext cx="2016223" cy="377133"/>
          </a:xfrm>
          <a:prstGeom prst="stripedRightArrow">
            <a:avLst/>
          </a:prstGeom>
          <a:solidFill>
            <a:srgbClr val="F79646">
              <a:lumMod val="50000"/>
            </a:srgbClr>
          </a:solidFill>
          <a:ln w="12700" cap="flat" cmpd="sng" algn="ctr">
            <a:solidFill>
              <a:srgbClr val="EEECE1">
                <a:lumMod val="2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kern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" name="Nedåtböjd 1"/>
          <p:cNvSpPr/>
          <p:nvPr/>
        </p:nvSpPr>
        <p:spPr bwMode="auto">
          <a:xfrm flipH="1">
            <a:off x="827584" y="1556792"/>
            <a:ext cx="4320479" cy="769236"/>
          </a:xfrm>
          <a:prstGeom prst="curvedDownArrow">
            <a:avLst>
              <a:gd name="adj1" fmla="val 21640"/>
              <a:gd name="adj2" fmla="val 62043"/>
              <a:gd name="adj3" fmla="val 36948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28" name="Rektangel 27"/>
          <p:cNvSpPr/>
          <p:nvPr/>
        </p:nvSpPr>
        <p:spPr bwMode="auto">
          <a:xfrm>
            <a:off x="4599441" y="2431777"/>
            <a:ext cx="1147536" cy="92649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title"/>
          </p:nvPr>
        </p:nvSpPr>
        <p:spPr>
          <a:xfrm>
            <a:off x="395536" y="838200"/>
            <a:ext cx="8748464" cy="762000"/>
          </a:xfrm>
        </p:spPr>
        <p:txBody>
          <a:bodyPr/>
          <a:lstStyle/>
          <a:p>
            <a:r>
              <a:rPr lang="en-US" sz="2400" dirty="0" err="1" smtClean="0">
                <a:cs typeface="Arial" charset="0"/>
              </a:rPr>
              <a:t>Ett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säkert</a:t>
            </a:r>
            <a:r>
              <a:rPr lang="en-US" sz="2400" dirty="0" smtClean="0">
                <a:cs typeface="Arial" charset="0"/>
              </a:rPr>
              <a:t> system </a:t>
            </a:r>
            <a:r>
              <a:rPr lang="en-US" sz="2400" dirty="0" err="1" smtClean="0">
                <a:cs typeface="Arial" charset="0"/>
              </a:rPr>
              <a:t>baseras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på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en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stabil</a:t>
            </a:r>
            <a:r>
              <a:rPr lang="en-US" sz="2400" dirty="0" smtClean="0">
                <a:cs typeface="Arial" charset="0"/>
              </a:rPr>
              <a:t> MC</a:t>
            </a:r>
            <a:endParaRPr lang="en-US" sz="2400" dirty="0">
              <a:cs typeface="Arial" charset="0"/>
            </a:endParaRPr>
          </a:p>
        </p:txBody>
      </p:sp>
      <p:grpSp>
        <p:nvGrpSpPr>
          <p:cNvPr id="6" name="Grupp 45"/>
          <p:cNvGrpSpPr>
            <a:grpSpLocks noChangeAspect="1"/>
          </p:cNvGrpSpPr>
          <p:nvPr/>
        </p:nvGrpSpPr>
        <p:grpSpPr>
          <a:xfrm>
            <a:off x="683568" y="2443397"/>
            <a:ext cx="1219659" cy="900000"/>
            <a:chOff x="251521" y="1821009"/>
            <a:chExt cx="1008111" cy="743895"/>
          </a:xfrm>
          <a:solidFill>
            <a:srgbClr val="9BBB5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ktangel med rundade hörn 6"/>
            <p:cNvSpPr/>
            <p:nvPr/>
          </p:nvSpPr>
          <p:spPr>
            <a:xfrm>
              <a:off x="251521" y="1821009"/>
              <a:ext cx="805408" cy="743895"/>
            </a:xfrm>
            <a:prstGeom prst="roundRect">
              <a:avLst/>
            </a:prstGeom>
            <a:grpFill/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Normal driving</a:t>
              </a:r>
              <a:endParaRPr lang="en-US" sz="140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Likbent triangel 7"/>
            <p:cNvSpPr/>
            <p:nvPr/>
          </p:nvSpPr>
          <p:spPr>
            <a:xfrm rot="5400000">
              <a:off x="926164" y="2087422"/>
              <a:ext cx="504058" cy="162878"/>
            </a:xfrm>
            <a:prstGeom prst="triangle">
              <a:avLst/>
            </a:prstGeom>
            <a:grpFill/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400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upp 49"/>
          <p:cNvGrpSpPr>
            <a:grpSpLocks noChangeAspect="1"/>
          </p:cNvGrpSpPr>
          <p:nvPr/>
        </p:nvGrpSpPr>
        <p:grpSpPr>
          <a:xfrm>
            <a:off x="1979713" y="2443398"/>
            <a:ext cx="1219659" cy="900000"/>
            <a:chOff x="251521" y="1821009"/>
            <a:chExt cx="1008111" cy="743895"/>
          </a:xfr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ektangel med rundade hörn 9"/>
            <p:cNvSpPr/>
            <p:nvPr/>
          </p:nvSpPr>
          <p:spPr>
            <a:xfrm>
              <a:off x="251521" y="1821009"/>
              <a:ext cx="805408" cy="743895"/>
            </a:xfrm>
            <a:prstGeom prst="roundRect">
              <a:avLst/>
            </a:prstGeom>
            <a:grpFill/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Deviation from normal driving</a:t>
              </a:r>
              <a:endParaRPr lang="en-US" sz="140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kbent triangel 10"/>
            <p:cNvSpPr/>
            <p:nvPr/>
          </p:nvSpPr>
          <p:spPr>
            <a:xfrm rot="5400000">
              <a:off x="926164" y="2087422"/>
              <a:ext cx="504058" cy="162878"/>
            </a:xfrm>
            <a:prstGeom prst="triangle">
              <a:avLst/>
            </a:prstGeom>
            <a:grpFill/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400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upp 53"/>
          <p:cNvGrpSpPr>
            <a:grpSpLocks noChangeAspect="1"/>
          </p:cNvGrpSpPr>
          <p:nvPr/>
        </p:nvGrpSpPr>
        <p:grpSpPr>
          <a:xfrm>
            <a:off x="3275857" y="2456131"/>
            <a:ext cx="1219659" cy="900000"/>
            <a:chOff x="251521" y="1821009"/>
            <a:chExt cx="1008111" cy="743895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ektangel med rundade hörn 12"/>
            <p:cNvSpPr/>
            <p:nvPr/>
          </p:nvSpPr>
          <p:spPr>
            <a:xfrm>
              <a:off x="251521" y="1821009"/>
              <a:ext cx="805408" cy="743895"/>
            </a:xfrm>
            <a:prstGeom prst="roundRect">
              <a:avLst/>
            </a:prstGeom>
            <a:grpFill/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Emerging situation</a:t>
              </a:r>
              <a:endParaRPr lang="en-US" sz="140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kbent triangel 13"/>
            <p:cNvSpPr/>
            <p:nvPr/>
          </p:nvSpPr>
          <p:spPr>
            <a:xfrm rot="5400000">
              <a:off x="926164" y="2087422"/>
              <a:ext cx="504058" cy="162878"/>
            </a:xfrm>
            <a:prstGeom prst="triangle">
              <a:avLst/>
            </a:prstGeom>
            <a:grpFill/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400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upp 16"/>
          <p:cNvGrpSpPr/>
          <p:nvPr/>
        </p:nvGrpSpPr>
        <p:grpSpPr>
          <a:xfrm>
            <a:off x="7617046" y="2323848"/>
            <a:ext cx="1285533" cy="1065434"/>
            <a:chOff x="7617046" y="2323848"/>
            <a:chExt cx="1285533" cy="1065434"/>
          </a:xfrm>
        </p:grpSpPr>
        <p:sp>
          <p:nvSpPr>
            <p:cNvPr id="21" name="Explosion 2 20"/>
            <p:cNvSpPr/>
            <p:nvPr/>
          </p:nvSpPr>
          <p:spPr>
            <a:xfrm rot="1125187">
              <a:off x="7617046" y="2323848"/>
              <a:ext cx="1285533" cy="1065434"/>
            </a:xfrm>
            <a:prstGeom prst="irregularSeal2">
              <a:avLst/>
            </a:prstGeom>
            <a:solidFill>
              <a:srgbClr val="C0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200" kern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97217" y="2551411"/>
              <a:ext cx="8461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Upright crash</a:t>
              </a:r>
              <a:endParaRPr lang="en-US" sz="1600" b="1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endParaRPr>
            </a:p>
          </p:txBody>
        </p:sp>
      </p:grpSp>
      <p:pic>
        <p:nvPicPr>
          <p:cNvPr id="27" name="Bildobjekt 26" descr="ab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464675"/>
            <a:ext cx="1071052" cy="840776"/>
          </a:xfrm>
          <a:prstGeom prst="rect">
            <a:avLst/>
          </a:prstGeom>
        </p:spPr>
      </p:pic>
      <p:pic>
        <p:nvPicPr>
          <p:cNvPr id="25" name="Bildobjekt 24" descr="Direc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3617497"/>
            <a:ext cx="1706170" cy="1917410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763" y="3429000"/>
            <a:ext cx="1750462" cy="1918253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29" y="3978552"/>
            <a:ext cx="1141103" cy="1141103"/>
          </a:xfrm>
          <a:prstGeom prst="rect">
            <a:avLst/>
          </a:prstGeom>
        </p:spPr>
      </p:pic>
      <p:grpSp>
        <p:nvGrpSpPr>
          <p:cNvPr id="23" name="Grupp 22"/>
          <p:cNvGrpSpPr/>
          <p:nvPr/>
        </p:nvGrpSpPr>
        <p:grpSpPr>
          <a:xfrm>
            <a:off x="8054972" y="5643322"/>
            <a:ext cx="981524" cy="810014"/>
            <a:chOff x="7672572" y="5598616"/>
            <a:chExt cx="981524" cy="882022"/>
          </a:xfrm>
        </p:grpSpPr>
        <p:sp>
          <p:nvSpPr>
            <p:cNvPr id="33" name="Rektangel med rundade hörn 32"/>
            <p:cNvSpPr/>
            <p:nvPr/>
          </p:nvSpPr>
          <p:spPr>
            <a:xfrm>
              <a:off x="7672572" y="5598616"/>
              <a:ext cx="974886" cy="882022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ruta 33"/>
            <p:cNvSpPr txBox="1"/>
            <p:nvPr/>
          </p:nvSpPr>
          <p:spPr>
            <a:xfrm>
              <a:off x="7679102" y="5603039"/>
              <a:ext cx="9749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AIR</a:t>
              </a:r>
            </a:p>
            <a:p>
              <a:pPr algn="ctr"/>
              <a:r>
                <a:rPr lang="sv-SE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BAG</a:t>
              </a:r>
              <a:endParaRPr lang="sv-SE" b="1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8" name="textruta 37"/>
          <p:cNvSpPr txBox="1"/>
          <p:nvPr/>
        </p:nvSpPr>
        <p:spPr>
          <a:xfrm>
            <a:off x="6197214" y="3997957"/>
            <a:ext cx="836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v-SE" b="1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v-SE" sz="1800" b="1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Auto broms</a:t>
            </a:r>
            <a:endParaRPr lang="sv-SE" sz="1800" b="1" dirty="0">
              <a:solidFill>
                <a:srgbClr val="F79646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" name="Likbent triangel 38"/>
          <p:cNvSpPr/>
          <p:nvPr/>
        </p:nvSpPr>
        <p:spPr>
          <a:xfrm>
            <a:off x="5998063" y="3902521"/>
            <a:ext cx="1233204" cy="1080121"/>
          </a:xfrm>
          <a:prstGeom prst="triangle">
            <a:avLst>
              <a:gd name="adj" fmla="val 48435"/>
            </a:avLst>
          </a:prstGeom>
          <a:noFill/>
          <a:ln w="635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ruta 39"/>
          <p:cNvSpPr txBox="1"/>
          <p:nvPr/>
        </p:nvSpPr>
        <p:spPr>
          <a:xfrm>
            <a:off x="4588447" y="5241527"/>
            <a:ext cx="1038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err="1" smtClean="0">
                <a:latin typeface="+mn-lt"/>
              </a:rPr>
              <a:t>DoU</a:t>
            </a:r>
            <a:endParaRPr lang="en-US" sz="2800" b="1" dirty="0" err="1" smtClean="0">
              <a:latin typeface="+mn-lt"/>
            </a:endParaRPr>
          </a:p>
        </p:txBody>
      </p:sp>
      <p:pic>
        <p:nvPicPr>
          <p:cNvPr id="42" name="Bildobjekt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23" y="5323202"/>
            <a:ext cx="2329103" cy="1634190"/>
          </a:xfrm>
          <a:prstGeom prst="rect">
            <a:avLst/>
          </a:prstGeom>
        </p:spPr>
      </p:pic>
      <p:pic>
        <p:nvPicPr>
          <p:cNvPr id="43" name="Bildobjekt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14" y="3877056"/>
            <a:ext cx="1296342" cy="129634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30" y="5846422"/>
            <a:ext cx="1056992" cy="941522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70" y="3889789"/>
            <a:ext cx="1476511" cy="1159061"/>
          </a:xfrm>
          <a:prstGeom prst="rect">
            <a:avLst/>
          </a:prstGeom>
        </p:spPr>
      </p:pic>
      <p:sp>
        <p:nvSpPr>
          <p:cNvPr id="35" name="textruta 34"/>
          <p:cNvSpPr txBox="1"/>
          <p:nvPr/>
        </p:nvSpPr>
        <p:spPr>
          <a:xfrm>
            <a:off x="4681287" y="4095875"/>
            <a:ext cx="836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v-SE" b="1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ESC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v-SE" sz="1800" b="1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mc</a:t>
            </a:r>
            <a:endParaRPr lang="sv-SE" sz="1400" b="1" dirty="0">
              <a:solidFill>
                <a:srgbClr val="F79646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27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8" grpId="0"/>
      <p:bldP spid="39" grpId="0" animBg="1"/>
      <p:bldP spid="40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0798"/>
            <a:ext cx="8224672" cy="6335348"/>
          </a:xfrm>
          <a:prstGeom prst="rect">
            <a:avLst/>
          </a:prstGeom>
        </p:spPr>
      </p:pic>
      <p:sp>
        <p:nvSpPr>
          <p:cNvPr id="2" name="Rektangel med rundade hörn 1"/>
          <p:cNvSpPr/>
          <p:nvPr/>
        </p:nvSpPr>
        <p:spPr bwMode="auto">
          <a:xfrm>
            <a:off x="3419872" y="599745"/>
            <a:ext cx="5200336" cy="6425482"/>
          </a:xfrm>
          <a:prstGeom prst="roundRect">
            <a:avLst>
              <a:gd name="adj" fmla="val 0"/>
            </a:avLst>
          </a:prstGeom>
          <a:solidFill>
            <a:schemeClr val="bg1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5" name="Rektangel med rundade hörn 4"/>
          <p:cNvSpPr/>
          <p:nvPr/>
        </p:nvSpPr>
        <p:spPr bwMode="auto">
          <a:xfrm>
            <a:off x="-540568" y="599745"/>
            <a:ext cx="3960440" cy="1888978"/>
          </a:xfrm>
          <a:prstGeom prst="roundRect">
            <a:avLst>
              <a:gd name="adj" fmla="val 0"/>
            </a:avLst>
          </a:prstGeom>
          <a:solidFill>
            <a:schemeClr val="bg1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6" name="Rektangel med rundade hörn 5"/>
          <p:cNvSpPr/>
          <p:nvPr/>
        </p:nvSpPr>
        <p:spPr bwMode="auto">
          <a:xfrm>
            <a:off x="-540568" y="5981657"/>
            <a:ext cx="3960440" cy="1043570"/>
          </a:xfrm>
          <a:prstGeom prst="roundRect">
            <a:avLst>
              <a:gd name="adj" fmla="val 0"/>
            </a:avLst>
          </a:prstGeom>
          <a:solidFill>
            <a:schemeClr val="bg1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7" name="Rektangel med rundade hörn 6"/>
          <p:cNvSpPr/>
          <p:nvPr/>
        </p:nvSpPr>
        <p:spPr bwMode="auto">
          <a:xfrm>
            <a:off x="964225" y="2461099"/>
            <a:ext cx="2455647" cy="3520558"/>
          </a:xfrm>
          <a:prstGeom prst="roundRect">
            <a:avLst>
              <a:gd name="adj" fmla="val 4214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8" name="Rektangel med rundade hörn 7"/>
          <p:cNvSpPr/>
          <p:nvPr/>
        </p:nvSpPr>
        <p:spPr bwMode="auto">
          <a:xfrm rot="5400000">
            <a:off x="-1534639" y="3482793"/>
            <a:ext cx="3492934" cy="1504793"/>
          </a:xfrm>
          <a:prstGeom prst="roundRect">
            <a:avLst>
              <a:gd name="adj" fmla="val 0"/>
            </a:avLst>
          </a:prstGeom>
          <a:solidFill>
            <a:schemeClr val="bg1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6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208912" cy="6520222"/>
          </a:xfrm>
          <a:prstGeom prst="rect">
            <a:avLst/>
          </a:prstGeom>
        </p:spPr>
      </p:pic>
      <p:sp>
        <p:nvSpPr>
          <p:cNvPr id="5" name="Rektangel med rundade hörn 4"/>
          <p:cNvSpPr/>
          <p:nvPr/>
        </p:nvSpPr>
        <p:spPr bwMode="auto">
          <a:xfrm>
            <a:off x="6736016" y="620688"/>
            <a:ext cx="2057385" cy="6425482"/>
          </a:xfrm>
          <a:prstGeom prst="roundRect">
            <a:avLst>
              <a:gd name="adj" fmla="val 0"/>
            </a:avLst>
          </a:prstGeom>
          <a:solidFill>
            <a:schemeClr val="bg1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6" name="Rektangel med rundade hörn 5"/>
          <p:cNvSpPr/>
          <p:nvPr/>
        </p:nvSpPr>
        <p:spPr bwMode="auto">
          <a:xfrm>
            <a:off x="196855" y="432518"/>
            <a:ext cx="4085948" cy="6425482"/>
          </a:xfrm>
          <a:prstGeom prst="roundRect">
            <a:avLst>
              <a:gd name="adj" fmla="val 0"/>
            </a:avLst>
          </a:prstGeom>
          <a:solidFill>
            <a:schemeClr val="bg1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7" name="Rektangel med rundade hörn 6"/>
          <p:cNvSpPr/>
          <p:nvPr/>
        </p:nvSpPr>
        <p:spPr bwMode="auto">
          <a:xfrm>
            <a:off x="4279205" y="630415"/>
            <a:ext cx="2460410" cy="1509169"/>
          </a:xfrm>
          <a:prstGeom prst="roundRect">
            <a:avLst>
              <a:gd name="adj" fmla="val 0"/>
            </a:avLst>
          </a:prstGeom>
          <a:solidFill>
            <a:schemeClr val="bg1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9" name="Rektangel med rundade hörn 8"/>
          <p:cNvSpPr/>
          <p:nvPr/>
        </p:nvSpPr>
        <p:spPr bwMode="auto">
          <a:xfrm>
            <a:off x="4279205" y="5631740"/>
            <a:ext cx="2460410" cy="1509169"/>
          </a:xfrm>
          <a:prstGeom prst="roundRect">
            <a:avLst>
              <a:gd name="adj" fmla="val 0"/>
            </a:avLst>
          </a:prstGeom>
          <a:solidFill>
            <a:schemeClr val="bg1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4" name="Rektangel med rundade hörn 3"/>
          <p:cNvSpPr/>
          <p:nvPr/>
        </p:nvSpPr>
        <p:spPr bwMode="auto">
          <a:xfrm>
            <a:off x="4283968" y="2129857"/>
            <a:ext cx="2455647" cy="3501883"/>
          </a:xfrm>
          <a:prstGeom prst="roundRect">
            <a:avLst>
              <a:gd name="adj" fmla="val 4214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46" y="1569050"/>
            <a:ext cx="5628074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2 47"/>
          <p:cNvCxnSpPr>
            <a:stCxn id="5" idx="1"/>
          </p:cNvCxnSpPr>
          <p:nvPr/>
        </p:nvCxnSpPr>
        <p:spPr>
          <a:xfrm flipH="1">
            <a:off x="6300192" y="2508054"/>
            <a:ext cx="616296" cy="6959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5" name="Rettangolo arrotondato 44"/>
          <p:cNvSpPr/>
          <p:nvPr/>
        </p:nvSpPr>
        <p:spPr>
          <a:xfrm>
            <a:off x="6916488" y="1947148"/>
            <a:ext cx="1964542" cy="1121812"/>
          </a:xfrm>
          <a:prstGeom prst="roundRect">
            <a:avLst/>
          </a:prstGeom>
          <a:solidFill>
            <a:srgbClr val="B45A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Motorcycle Autonomous Emergency Braking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i="1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 development</a:t>
            </a:r>
            <a:endParaRPr kumimoji="0" lang="it-IT" sz="12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arrotondato 38"/>
          <p:cNvSpPr/>
          <p:nvPr/>
        </p:nvSpPr>
        <p:spPr>
          <a:xfrm>
            <a:off x="7409085" y="3881541"/>
            <a:ext cx="1471945" cy="915611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6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Double front </a:t>
            </a:r>
            <a:r>
              <a:rPr lang="it-IT" sz="1600" kern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wheels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200" i="1" kern="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200" i="1" kern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Piaggio MP3</a:t>
            </a:r>
            <a:endParaRPr lang="it-IT" sz="1200" i="1" kern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7" name="Connettore 2 39"/>
          <p:cNvCxnSpPr>
            <a:stCxn id="6" idx="1"/>
          </p:cNvCxnSpPr>
          <p:nvPr/>
        </p:nvCxnSpPr>
        <p:spPr>
          <a:xfrm flipH="1">
            <a:off x="6804249" y="4339347"/>
            <a:ext cx="604836" cy="70414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8" name="Rettangolo arrotondato 52"/>
          <p:cNvSpPr/>
          <p:nvPr/>
        </p:nvSpPr>
        <p:spPr>
          <a:xfrm>
            <a:off x="3563021" y="6093296"/>
            <a:ext cx="1873076" cy="648072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ABS, </a:t>
            </a:r>
            <a:r>
              <a:rPr lang="it-IT" sz="1600" kern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Linked Brakes, Traction Control</a:t>
            </a:r>
          </a:p>
        </p:txBody>
      </p:sp>
      <p:cxnSp>
        <p:nvCxnSpPr>
          <p:cNvPr id="9" name="Connettore 2 54"/>
          <p:cNvCxnSpPr>
            <a:stCxn id="8" idx="1"/>
          </p:cNvCxnSpPr>
          <p:nvPr/>
        </p:nvCxnSpPr>
        <p:spPr>
          <a:xfrm flipH="1" flipV="1">
            <a:off x="2555777" y="4935172"/>
            <a:ext cx="1007244" cy="148216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10" name="Connettore 2 55"/>
          <p:cNvCxnSpPr>
            <a:stCxn id="8" idx="3"/>
          </p:cNvCxnSpPr>
          <p:nvPr/>
        </p:nvCxnSpPr>
        <p:spPr>
          <a:xfrm flipV="1">
            <a:off x="5436097" y="5295212"/>
            <a:ext cx="572443" cy="112212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11" name="Rettangolo arrotondato 48"/>
          <p:cNvSpPr/>
          <p:nvPr/>
        </p:nvSpPr>
        <p:spPr>
          <a:xfrm>
            <a:off x="5309965" y="1052736"/>
            <a:ext cx="1494284" cy="894412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Head and thorax 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airbag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i="1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Honda Goldwing</a:t>
            </a:r>
            <a:endParaRPr kumimoji="0" lang="it-IT" sz="12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Connettore 2 49"/>
          <p:cNvCxnSpPr>
            <a:stCxn id="11" idx="1"/>
          </p:cNvCxnSpPr>
          <p:nvPr/>
        </p:nvCxnSpPr>
        <p:spPr>
          <a:xfrm flipH="1">
            <a:off x="4644009" y="1499942"/>
            <a:ext cx="665956" cy="80724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13" name="Rettangolo arrotondato 50"/>
          <p:cNvSpPr/>
          <p:nvPr/>
        </p:nvSpPr>
        <p:spPr>
          <a:xfrm>
            <a:off x="395536" y="1600818"/>
            <a:ext cx="1943919" cy="907236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 airbag and crash 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stabiliser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i="1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Needs to be developed</a:t>
            </a:r>
            <a:endParaRPr kumimoji="0" lang="it-IT" sz="12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Connettore 2 51"/>
          <p:cNvCxnSpPr>
            <a:stCxn id="13" idx="3"/>
          </p:cNvCxnSpPr>
          <p:nvPr/>
        </p:nvCxnSpPr>
        <p:spPr>
          <a:xfrm>
            <a:off x="2339455" y="2054436"/>
            <a:ext cx="1844675" cy="205295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395536" y="838200"/>
            <a:ext cx="4464496" cy="762000"/>
          </a:xfrm>
        </p:spPr>
        <p:txBody>
          <a:bodyPr/>
          <a:lstStyle/>
          <a:p>
            <a:r>
              <a:rPr lang="en-US" sz="2400" dirty="0" smtClean="0">
                <a:cs typeface="Arial" charset="0"/>
              </a:rPr>
              <a:t>Motorcycle development</a:t>
            </a:r>
            <a:endParaRPr lang="en-US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8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title"/>
          </p:nvPr>
        </p:nvSpPr>
        <p:spPr>
          <a:xfrm>
            <a:off x="395536" y="838200"/>
            <a:ext cx="8748464" cy="762000"/>
          </a:xfrm>
        </p:spPr>
        <p:txBody>
          <a:bodyPr/>
          <a:lstStyle/>
          <a:p>
            <a:r>
              <a:rPr lang="en-US" sz="2400" dirty="0" smtClean="0">
                <a:cs typeface="Arial" charset="0"/>
              </a:rPr>
              <a:t>Conclusions</a:t>
            </a:r>
            <a:endParaRPr lang="en-US" sz="2400" dirty="0">
              <a:cs typeface="Arial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395536" y="1916832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ABS prevents </a:t>
            </a:r>
            <a:r>
              <a:rPr lang="en-US" b="1" dirty="0">
                <a:latin typeface="+mn-lt"/>
              </a:rPr>
              <a:t>crashes in the first place, </a:t>
            </a:r>
            <a:r>
              <a:rPr lang="en-US" b="1" dirty="0" smtClean="0">
                <a:latin typeface="+mn-lt"/>
              </a:rPr>
              <a:t>but also increases stability and makes </a:t>
            </a:r>
            <a:r>
              <a:rPr lang="en-US" b="1" dirty="0">
                <a:latin typeface="+mn-lt"/>
              </a:rPr>
              <a:t>crashes that do occur more </a:t>
            </a:r>
            <a:r>
              <a:rPr lang="en-US" b="1" dirty="0" smtClean="0">
                <a:latin typeface="+mn-lt"/>
              </a:rPr>
              <a:t>predictable</a:t>
            </a:r>
          </a:p>
          <a:p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Greater </a:t>
            </a:r>
            <a:r>
              <a:rPr lang="en-US" dirty="0">
                <a:latin typeface="+mn-lt"/>
              </a:rPr>
              <a:t>focus on upright </a:t>
            </a:r>
            <a:r>
              <a:rPr lang="en-US" dirty="0" smtClean="0">
                <a:latin typeface="+mn-lt"/>
              </a:rPr>
              <a:t>crashes (road barriers)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Motorcycle design more important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 smtClean="0">
                <a:latin typeface="+mn-lt"/>
              </a:rPr>
              <a:t>New </a:t>
            </a:r>
            <a:r>
              <a:rPr lang="sv-SE" b="1" dirty="0" err="1" smtClean="0">
                <a:latin typeface="+mn-lt"/>
              </a:rPr>
              <a:t>possibilities</a:t>
            </a:r>
            <a:r>
              <a:rPr lang="sv-SE" b="1" dirty="0" smtClean="0">
                <a:latin typeface="+mn-lt"/>
              </a:rPr>
              <a:t> for </a:t>
            </a:r>
            <a:r>
              <a:rPr lang="sv-SE" b="1" dirty="0" err="1" smtClean="0">
                <a:latin typeface="+mn-lt"/>
              </a:rPr>
              <a:t>crash</a:t>
            </a:r>
            <a:r>
              <a:rPr lang="sv-SE" b="1" dirty="0" smtClean="0">
                <a:latin typeface="+mn-lt"/>
              </a:rPr>
              <a:t> </a:t>
            </a:r>
            <a:r>
              <a:rPr lang="sv-SE" b="1" dirty="0" err="1" smtClean="0">
                <a:latin typeface="+mn-lt"/>
              </a:rPr>
              <a:t>protection</a:t>
            </a:r>
            <a:endParaRPr lang="en-US" b="1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38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STR_12x12_s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9639" y="2016224"/>
            <a:ext cx="4764849" cy="4725144"/>
          </a:xfrm>
          <a:prstGeom prst="rect">
            <a:avLst/>
          </a:prstGeom>
        </p:spPr>
      </p:pic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395536" y="838200"/>
            <a:ext cx="8748464" cy="762000"/>
          </a:xfrm>
        </p:spPr>
        <p:txBody>
          <a:bodyPr/>
          <a:lstStyle/>
          <a:p>
            <a:r>
              <a:rPr lang="en-US" sz="2400" dirty="0" smtClean="0">
                <a:cs typeface="Arial" charset="0"/>
              </a:rPr>
              <a:t>Thank you for your attention!</a:t>
            </a:r>
            <a:endParaRPr lang="en-US" sz="2400" dirty="0">
              <a:cs typeface="Arial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424630" y="1885670"/>
            <a:ext cx="874846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ＭＳ Ｐゴシック" pitchFamily="96" charset="-128"/>
                <a:cs typeface="Akzidenz-Bd for Chalmer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 Black" pitchFamily="68" charset="0"/>
                <a:ea typeface="ＭＳ Ｐゴシック" pitchFamily="96" charset="-128"/>
                <a:cs typeface="ＭＳ Ｐゴシック" pitchFamily="96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 Black" pitchFamily="68" charset="0"/>
                <a:ea typeface="ＭＳ Ｐゴシック" pitchFamily="96" charset="-128"/>
                <a:cs typeface="ＭＳ Ｐゴシック" pitchFamily="96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 Black" pitchFamily="68" charset="0"/>
                <a:ea typeface="ＭＳ Ｐゴシック" pitchFamily="96" charset="-128"/>
                <a:cs typeface="ＭＳ Ｐゴシック" pitchFamily="96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 Black" pitchFamily="68" charset="0"/>
                <a:ea typeface="ＭＳ Ｐゴシック" pitchFamily="96" charset="-128"/>
                <a:cs typeface="ＭＳ Ｐゴシック" pitchFamily="96" charset="-128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68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68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68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68" charset="0"/>
              </a:defRPr>
            </a:lvl9pPr>
          </a:lstStyle>
          <a:p>
            <a:r>
              <a:rPr lang="en-US" sz="2400" kern="0" dirty="0" smtClean="0">
                <a:cs typeface="Arial" charset="0"/>
                <a:hlinkClick r:id="rId4"/>
              </a:rPr>
              <a:t>matteo.rizzi@folksam.se</a:t>
            </a:r>
            <a:endParaRPr lang="en-US" sz="2400" kern="0" dirty="0" smtClean="0">
              <a:cs typeface="Arial" charset="0"/>
            </a:endParaRPr>
          </a:p>
          <a:p>
            <a:endParaRPr lang="en-US" sz="2400" i="1" kern="0" dirty="0" smtClean="0">
              <a:cs typeface="Arial" charset="0"/>
            </a:endParaRPr>
          </a:p>
          <a:p>
            <a:r>
              <a:rPr lang="sv-SE" sz="2400" kern="0" dirty="0" smtClean="0">
                <a:cs typeface="Arial" charset="0"/>
              </a:rPr>
              <a:t>070 831 61 19</a:t>
            </a:r>
            <a:endParaRPr lang="en-US" sz="2400" kern="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395536" y="838200"/>
            <a:ext cx="8748464" cy="762000"/>
          </a:xfrm>
        </p:spPr>
        <p:txBody>
          <a:bodyPr/>
          <a:lstStyle/>
          <a:p>
            <a:r>
              <a:rPr lang="en-US" sz="2400" dirty="0" smtClean="0">
                <a:cs typeface="Arial" charset="0"/>
              </a:rPr>
              <a:t>The integrated chain of events</a:t>
            </a:r>
            <a:endParaRPr lang="en-US" sz="2400" dirty="0">
              <a:cs typeface="Arial" charset="0"/>
            </a:endParaRPr>
          </a:p>
        </p:txBody>
      </p:sp>
      <p:grpSp>
        <p:nvGrpSpPr>
          <p:cNvPr id="36" name="Grupp 45"/>
          <p:cNvGrpSpPr>
            <a:grpSpLocks noChangeAspect="1"/>
          </p:cNvGrpSpPr>
          <p:nvPr/>
        </p:nvGrpSpPr>
        <p:grpSpPr>
          <a:xfrm>
            <a:off x="121125" y="2852933"/>
            <a:ext cx="1219659" cy="900000"/>
            <a:chOff x="251521" y="1821009"/>
            <a:chExt cx="1008111" cy="743895"/>
          </a:xfrm>
          <a:solidFill>
            <a:srgbClr val="9BBB5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Rektangel med rundade hörn 36"/>
            <p:cNvSpPr/>
            <p:nvPr/>
          </p:nvSpPr>
          <p:spPr>
            <a:xfrm>
              <a:off x="251521" y="1821009"/>
              <a:ext cx="805408" cy="743895"/>
            </a:xfrm>
            <a:prstGeom prst="roundRect">
              <a:avLst/>
            </a:prstGeom>
            <a:grpFill/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Normal driving</a:t>
              </a:r>
            </a:p>
          </p:txBody>
        </p:sp>
        <p:sp>
          <p:nvSpPr>
            <p:cNvPr id="38" name="Likbent triangel 37"/>
            <p:cNvSpPr/>
            <p:nvPr/>
          </p:nvSpPr>
          <p:spPr>
            <a:xfrm rot="5400000">
              <a:off x="926164" y="2087422"/>
              <a:ext cx="504058" cy="162878"/>
            </a:xfrm>
            <a:prstGeom prst="triangle">
              <a:avLst/>
            </a:prstGeom>
            <a:grpFill/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endParaRPr lang="sv-SE" sz="140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upp 1"/>
          <p:cNvGrpSpPr/>
          <p:nvPr/>
        </p:nvGrpSpPr>
        <p:grpSpPr>
          <a:xfrm>
            <a:off x="548697" y="2465922"/>
            <a:ext cx="2088231" cy="1287013"/>
            <a:chOff x="548697" y="2465922"/>
            <a:chExt cx="2088231" cy="1287013"/>
          </a:xfrm>
        </p:grpSpPr>
        <p:grpSp>
          <p:nvGrpSpPr>
            <p:cNvPr id="39" name="Grupp 49"/>
            <p:cNvGrpSpPr>
              <a:grpSpLocks noChangeAspect="1"/>
            </p:cNvGrpSpPr>
            <p:nvPr/>
          </p:nvGrpSpPr>
          <p:grpSpPr>
            <a:xfrm>
              <a:off x="1417269" y="2852935"/>
              <a:ext cx="1219659" cy="900000"/>
              <a:chOff x="251521" y="1821009"/>
              <a:chExt cx="1008111" cy="743895"/>
            </a:xfrm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Rektangel med rundade hörn 39"/>
              <p:cNvSpPr/>
              <p:nvPr/>
            </p:nvSpPr>
            <p:spPr>
              <a:xfrm>
                <a:off x="251521" y="1821009"/>
                <a:ext cx="805408" cy="743895"/>
              </a:xfrm>
              <a:prstGeom prst="roundRect">
                <a:avLst/>
              </a:prstGeom>
              <a:grpFill/>
              <a:ln w="127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Deviation from normal driving</a:t>
                </a:r>
              </a:p>
            </p:txBody>
          </p:sp>
          <p:sp>
            <p:nvSpPr>
              <p:cNvPr id="41" name="Likbent triangel 40"/>
              <p:cNvSpPr/>
              <p:nvPr/>
            </p:nvSpPr>
            <p:spPr>
              <a:xfrm rot="5400000">
                <a:off x="926164" y="2087422"/>
                <a:ext cx="504058" cy="162878"/>
              </a:xfrm>
              <a:prstGeom prst="triangle">
                <a:avLst/>
              </a:prstGeom>
              <a:grpFill/>
              <a:ln w="127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1400" kern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2" name="Uppåtböjd 51"/>
            <p:cNvSpPr/>
            <p:nvPr/>
          </p:nvSpPr>
          <p:spPr>
            <a:xfrm rot="10800000">
              <a:off x="548697" y="2465922"/>
              <a:ext cx="1368151" cy="345241"/>
            </a:xfrm>
            <a:prstGeom prst="curvedUpArrow">
              <a:avLst>
                <a:gd name="adj1" fmla="val 25000"/>
                <a:gd name="adj2" fmla="val 36911"/>
                <a:gd name="adj3" fmla="val 25000"/>
              </a:avLst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endParaRPr lang="sv-SE" sz="1400" kern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" name="Grupp 2"/>
          <p:cNvGrpSpPr/>
          <p:nvPr/>
        </p:nvGrpSpPr>
        <p:grpSpPr>
          <a:xfrm>
            <a:off x="476688" y="2348878"/>
            <a:ext cx="3456384" cy="1416789"/>
            <a:chOff x="476688" y="2348878"/>
            <a:chExt cx="3456384" cy="1416789"/>
          </a:xfrm>
        </p:grpSpPr>
        <p:grpSp>
          <p:nvGrpSpPr>
            <p:cNvPr id="42" name="Grupp 53"/>
            <p:cNvGrpSpPr>
              <a:grpSpLocks noChangeAspect="1"/>
            </p:cNvGrpSpPr>
            <p:nvPr/>
          </p:nvGrpSpPr>
          <p:grpSpPr>
            <a:xfrm>
              <a:off x="2713413" y="2865667"/>
              <a:ext cx="1219659" cy="900000"/>
              <a:chOff x="251521" y="1821009"/>
              <a:chExt cx="1008111" cy="743895"/>
            </a:xfr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Rektangel med rundade hörn 42"/>
              <p:cNvSpPr/>
              <p:nvPr/>
            </p:nvSpPr>
            <p:spPr>
              <a:xfrm>
                <a:off x="251521" y="1821009"/>
                <a:ext cx="805408" cy="743895"/>
              </a:xfrm>
              <a:prstGeom prst="roundRect">
                <a:avLst/>
              </a:prstGeom>
              <a:grpFill/>
              <a:ln w="127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Emerging situation</a:t>
                </a:r>
              </a:p>
            </p:txBody>
          </p:sp>
          <p:sp>
            <p:nvSpPr>
              <p:cNvPr id="44" name="Likbent triangel 43"/>
              <p:cNvSpPr/>
              <p:nvPr/>
            </p:nvSpPr>
            <p:spPr>
              <a:xfrm rot="5400000">
                <a:off x="926164" y="2087422"/>
                <a:ext cx="504058" cy="162878"/>
              </a:xfrm>
              <a:prstGeom prst="triangle">
                <a:avLst/>
              </a:prstGeom>
              <a:grpFill/>
              <a:ln w="127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1400" kern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" name="Uppåtböjd 53"/>
            <p:cNvSpPr/>
            <p:nvPr/>
          </p:nvSpPr>
          <p:spPr>
            <a:xfrm rot="10800000">
              <a:off x="476688" y="2348878"/>
              <a:ext cx="2736304" cy="470191"/>
            </a:xfrm>
            <a:prstGeom prst="curvedUpArrow">
              <a:avLst>
                <a:gd name="adj1" fmla="val 25000"/>
                <a:gd name="adj2" fmla="val 54594"/>
                <a:gd name="adj3" fmla="val 25000"/>
              </a:avLst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endParaRPr lang="sv-SE" sz="1400" kern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" name="Grupp 6"/>
          <p:cNvGrpSpPr/>
          <p:nvPr/>
        </p:nvGrpSpPr>
        <p:grpSpPr>
          <a:xfrm>
            <a:off x="476688" y="2276871"/>
            <a:ext cx="4752528" cy="1488797"/>
            <a:chOff x="476688" y="2276871"/>
            <a:chExt cx="4752528" cy="1488797"/>
          </a:xfrm>
        </p:grpSpPr>
        <p:grpSp>
          <p:nvGrpSpPr>
            <p:cNvPr id="45" name="Grupp 57"/>
            <p:cNvGrpSpPr>
              <a:grpSpLocks noChangeAspect="1"/>
            </p:cNvGrpSpPr>
            <p:nvPr/>
          </p:nvGrpSpPr>
          <p:grpSpPr>
            <a:xfrm>
              <a:off x="4009557" y="2865668"/>
              <a:ext cx="1219659" cy="900000"/>
              <a:chOff x="251521" y="1821009"/>
              <a:chExt cx="1008111" cy="743895"/>
            </a:xfrm>
            <a:solidFill>
              <a:srgbClr val="F79646">
                <a:lumMod val="75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Rektangel med rundade hörn 45"/>
              <p:cNvSpPr/>
              <p:nvPr/>
            </p:nvSpPr>
            <p:spPr>
              <a:xfrm>
                <a:off x="251521" y="1821009"/>
                <a:ext cx="805408" cy="743895"/>
              </a:xfrm>
              <a:prstGeom prst="roundRect">
                <a:avLst/>
              </a:prstGeom>
              <a:grpFill/>
              <a:ln w="127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Critical situation</a:t>
                </a:r>
              </a:p>
            </p:txBody>
          </p:sp>
          <p:sp>
            <p:nvSpPr>
              <p:cNvPr id="47" name="Likbent triangel 46"/>
              <p:cNvSpPr/>
              <p:nvPr/>
            </p:nvSpPr>
            <p:spPr>
              <a:xfrm rot="5400000">
                <a:off x="926164" y="2087422"/>
                <a:ext cx="504058" cy="162878"/>
              </a:xfrm>
              <a:prstGeom prst="triangle">
                <a:avLst/>
              </a:prstGeom>
              <a:grpFill/>
              <a:ln w="127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1400" kern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3" name="Uppåtböjd 52"/>
            <p:cNvSpPr/>
            <p:nvPr/>
          </p:nvSpPr>
          <p:spPr>
            <a:xfrm rot="10800000">
              <a:off x="476688" y="2276871"/>
              <a:ext cx="4104456" cy="534295"/>
            </a:xfrm>
            <a:prstGeom prst="curvedUpArrow">
              <a:avLst>
                <a:gd name="adj1" fmla="val 25000"/>
                <a:gd name="adj2" fmla="val 50000"/>
                <a:gd name="adj3" fmla="val 20247"/>
              </a:avLst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endParaRPr lang="sv-SE" sz="1400" kern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" name="Grupp 7"/>
          <p:cNvGrpSpPr/>
          <p:nvPr/>
        </p:nvGrpSpPr>
        <p:grpSpPr>
          <a:xfrm>
            <a:off x="5305701" y="2852932"/>
            <a:ext cx="1326534" cy="900000"/>
            <a:chOff x="5305701" y="2852932"/>
            <a:chExt cx="1326534" cy="900000"/>
          </a:xfrm>
        </p:grpSpPr>
        <p:sp>
          <p:nvSpPr>
            <p:cNvPr id="48" name="Rektangel med rundade hörn 47"/>
            <p:cNvSpPr/>
            <p:nvPr/>
          </p:nvSpPr>
          <p:spPr>
            <a:xfrm>
              <a:off x="5305701" y="2852932"/>
              <a:ext cx="1080000" cy="900000"/>
            </a:xfrm>
            <a:prstGeom prst="roundRect">
              <a:avLst/>
            </a:prstGeom>
            <a:solidFill>
              <a:srgbClr val="F79646">
                <a:lumMod val="50000"/>
              </a:srgbClr>
            </a:solidFill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rIns="36000" rtlCol="0"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Crash unavoidable</a:t>
              </a:r>
            </a:p>
          </p:txBody>
        </p:sp>
        <p:sp>
          <p:nvSpPr>
            <p:cNvPr id="49" name="Likbent triangel 48"/>
            <p:cNvSpPr/>
            <p:nvPr/>
          </p:nvSpPr>
          <p:spPr>
            <a:xfrm rot="5400000">
              <a:off x="6228789" y="3175253"/>
              <a:ext cx="609835" cy="197057"/>
            </a:xfrm>
            <a:prstGeom prst="triangle">
              <a:avLst/>
            </a:prstGeom>
            <a:solidFill>
              <a:srgbClr val="F79646">
                <a:lumMod val="50000"/>
              </a:srgbClr>
            </a:solidFill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endParaRPr lang="sv-SE" sz="140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upp 10"/>
          <p:cNvGrpSpPr/>
          <p:nvPr/>
        </p:nvGrpSpPr>
        <p:grpSpPr>
          <a:xfrm>
            <a:off x="6663739" y="2845621"/>
            <a:ext cx="999040" cy="900000"/>
            <a:chOff x="6663739" y="2845621"/>
            <a:chExt cx="999040" cy="900000"/>
          </a:xfrm>
        </p:grpSpPr>
        <p:sp>
          <p:nvSpPr>
            <p:cNvPr id="50" name="Explosion 2 49"/>
            <p:cNvSpPr/>
            <p:nvPr/>
          </p:nvSpPr>
          <p:spPr>
            <a:xfrm rot="1125187">
              <a:off x="6663739" y="2845621"/>
              <a:ext cx="999040" cy="900000"/>
            </a:xfrm>
            <a:prstGeom prst="irregularSeal2">
              <a:avLst/>
            </a:prstGeom>
            <a:solidFill>
              <a:srgbClr val="C0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endParaRPr lang="sv-SE" sz="1200" kern="0">
                <a:solidFill>
                  <a:prstClr val="white"/>
                </a:solidFill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1" name="textruta 50"/>
            <p:cNvSpPr txBox="1"/>
            <p:nvPr/>
          </p:nvSpPr>
          <p:spPr>
            <a:xfrm>
              <a:off x="6763295" y="3127043"/>
              <a:ext cx="705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prstClr val="white"/>
                  </a:solidFill>
                  <a:latin typeface="Calibri"/>
                  <a:ea typeface="+mn-ea"/>
                  <a:cs typeface="Arial" pitchFamily="34" charset="0"/>
                </a:rPr>
                <a:t>Crash</a:t>
              </a:r>
            </a:p>
          </p:txBody>
        </p:sp>
      </p:grpSp>
      <p:sp>
        <p:nvSpPr>
          <p:cNvPr id="62" name="Rektangel med rundade hörn 61"/>
          <p:cNvSpPr/>
          <p:nvPr/>
        </p:nvSpPr>
        <p:spPr>
          <a:xfrm>
            <a:off x="7812361" y="2852931"/>
            <a:ext cx="1109409" cy="900000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12700" cap="flat" cmpd="sng" algn="ctr">
            <a:solidFill>
              <a:srgbClr val="EEECE1">
                <a:lumMod val="2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Emergency services and health care</a:t>
            </a:r>
          </a:p>
        </p:txBody>
      </p:sp>
    </p:spTree>
    <p:extLst>
      <p:ext uri="{BB962C8B-B14F-4D97-AF65-F5344CB8AC3E}">
        <p14:creationId xmlns:p14="http://schemas.microsoft.com/office/powerpoint/2010/main" val="9546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395536" y="838200"/>
            <a:ext cx="8748464" cy="762000"/>
          </a:xfrm>
        </p:spPr>
        <p:txBody>
          <a:bodyPr/>
          <a:lstStyle/>
          <a:p>
            <a:r>
              <a:rPr lang="en-US" sz="2400" dirty="0" smtClean="0">
                <a:cs typeface="Arial" charset="0"/>
              </a:rPr>
              <a:t>The integrated chain of events</a:t>
            </a:r>
            <a:endParaRPr lang="en-US" sz="2400" dirty="0">
              <a:cs typeface="Arial" charset="0"/>
            </a:endParaRPr>
          </a:p>
        </p:txBody>
      </p:sp>
      <p:sp>
        <p:nvSpPr>
          <p:cNvPr id="35" name="Likbent triangel 34"/>
          <p:cNvSpPr/>
          <p:nvPr/>
        </p:nvSpPr>
        <p:spPr>
          <a:xfrm rot="5400000">
            <a:off x="2528916" y="1520787"/>
            <a:ext cx="1944216" cy="6768752"/>
          </a:xfrm>
          <a:prstGeom prst="triangle">
            <a:avLst>
              <a:gd name="adj" fmla="val 51176"/>
            </a:avLst>
          </a:prstGeom>
          <a:gradFill flip="none" rotWithShape="1">
            <a:gsLst>
              <a:gs pos="10000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lang="sv-SE" sz="1400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p 45"/>
          <p:cNvGrpSpPr>
            <a:grpSpLocks noChangeAspect="1"/>
          </p:cNvGrpSpPr>
          <p:nvPr/>
        </p:nvGrpSpPr>
        <p:grpSpPr>
          <a:xfrm>
            <a:off x="121125" y="2852933"/>
            <a:ext cx="1219659" cy="900000"/>
            <a:chOff x="251521" y="1821009"/>
            <a:chExt cx="1008111" cy="743895"/>
          </a:xfrm>
          <a:solidFill>
            <a:srgbClr val="9BBB5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Rektangel med rundade hörn 36"/>
            <p:cNvSpPr/>
            <p:nvPr/>
          </p:nvSpPr>
          <p:spPr>
            <a:xfrm>
              <a:off x="251521" y="1821009"/>
              <a:ext cx="805408" cy="743895"/>
            </a:xfrm>
            <a:prstGeom prst="roundRect">
              <a:avLst/>
            </a:prstGeom>
            <a:grpFill/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Normal driving</a:t>
              </a:r>
            </a:p>
          </p:txBody>
        </p:sp>
        <p:sp>
          <p:nvSpPr>
            <p:cNvPr id="38" name="Likbent triangel 37"/>
            <p:cNvSpPr/>
            <p:nvPr/>
          </p:nvSpPr>
          <p:spPr>
            <a:xfrm rot="5400000">
              <a:off x="926164" y="2087422"/>
              <a:ext cx="504058" cy="162878"/>
            </a:xfrm>
            <a:prstGeom prst="triangle">
              <a:avLst/>
            </a:prstGeom>
            <a:grpFill/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endParaRPr lang="sv-SE" sz="140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5" name="Likbent triangel 54"/>
          <p:cNvSpPr/>
          <p:nvPr/>
        </p:nvSpPr>
        <p:spPr>
          <a:xfrm rot="5400000">
            <a:off x="2528916" y="1520788"/>
            <a:ext cx="1944216" cy="6768752"/>
          </a:xfrm>
          <a:prstGeom prst="triangle">
            <a:avLst>
              <a:gd name="adj" fmla="val 51176"/>
            </a:avLst>
          </a:prstGeom>
          <a:solidFill>
            <a:sysClr val="window" lastClr="FFFFFF">
              <a:alpha val="30000"/>
            </a:sys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lang="sv-SE" sz="1600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" name="Text Box 85"/>
          <p:cNvSpPr txBox="1">
            <a:spLocks noChangeArrowheads="1"/>
          </p:cNvSpPr>
          <p:nvPr/>
        </p:nvSpPr>
        <p:spPr bwMode="auto">
          <a:xfrm>
            <a:off x="146123" y="4365104"/>
            <a:ext cx="119466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What a nice ride on a Sunday morning!</a:t>
            </a:r>
            <a:endParaRPr lang="en-US" sz="1600" b="1" dirty="0">
              <a:solidFill>
                <a:prstClr val="black"/>
              </a:solidFill>
              <a:latin typeface="Calibri"/>
              <a:ea typeface="+mn-ea"/>
              <a:cs typeface="Arial" pitchFamily="34" charset="0"/>
            </a:endParaRPr>
          </a:p>
        </p:txBody>
      </p:sp>
      <p:grpSp>
        <p:nvGrpSpPr>
          <p:cNvPr id="5" name="Grupp 4"/>
          <p:cNvGrpSpPr/>
          <p:nvPr/>
        </p:nvGrpSpPr>
        <p:grpSpPr>
          <a:xfrm>
            <a:off x="548697" y="2465922"/>
            <a:ext cx="2088231" cy="2752825"/>
            <a:chOff x="548697" y="2465922"/>
            <a:chExt cx="2088231" cy="2752825"/>
          </a:xfrm>
        </p:grpSpPr>
        <p:grpSp>
          <p:nvGrpSpPr>
            <p:cNvPr id="2" name="Grupp 1"/>
            <p:cNvGrpSpPr/>
            <p:nvPr/>
          </p:nvGrpSpPr>
          <p:grpSpPr>
            <a:xfrm>
              <a:off x="548697" y="2465922"/>
              <a:ext cx="2088231" cy="1287013"/>
              <a:chOff x="548697" y="2465922"/>
              <a:chExt cx="2088231" cy="1287013"/>
            </a:xfrm>
          </p:grpSpPr>
          <p:grpSp>
            <p:nvGrpSpPr>
              <p:cNvPr id="39" name="Grupp 49"/>
              <p:cNvGrpSpPr>
                <a:grpSpLocks noChangeAspect="1"/>
              </p:cNvGrpSpPr>
              <p:nvPr/>
            </p:nvGrpSpPr>
            <p:grpSpPr>
              <a:xfrm>
                <a:off x="1417269" y="2852935"/>
                <a:ext cx="1219659" cy="900000"/>
                <a:chOff x="251521" y="1821009"/>
                <a:chExt cx="1008111" cy="743895"/>
              </a:xfr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Rektangel med rundade hörn 39"/>
                <p:cNvSpPr/>
                <p:nvPr/>
              </p:nvSpPr>
              <p:spPr>
                <a:xfrm>
                  <a:off x="251521" y="1821009"/>
                  <a:ext cx="805408" cy="743895"/>
                </a:xfrm>
                <a:prstGeom prst="roundRect">
                  <a:avLst/>
                </a:prstGeom>
                <a:grpFill/>
                <a:ln w="12700" cap="flat" cmpd="sng" algn="ctr">
                  <a:solidFill>
                    <a:srgbClr val="EEECE1">
                      <a:lumMod val="2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37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kern="0" dirty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Deviation from normal driving</a:t>
                  </a:r>
                </a:p>
              </p:txBody>
            </p:sp>
            <p:sp>
              <p:nvSpPr>
                <p:cNvPr id="41" name="Likbent triangel 40"/>
                <p:cNvSpPr/>
                <p:nvPr/>
              </p:nvSpPr>
              <p:spPr>
                <a:xfrm rot="5400000">
                  <a:off x="926164" y="2087422"/>
                  <a:ext cx="504058" cy="162878"/>
                </a:xfrm>
                <a:prstGeom prst="triangle">
                  <a:avLst/>
                </a:prstGeom>
                <a:grpFill/>
                <a:ln w="12700" cap="flat" cmpd="sng" algn="ctr">
                  <a:solidFill>
                    <a:srgbClr val="EEECE1">
                      <a:lumMod val="2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377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sv-SE" sz="1400" kern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2" name="Uppåtböjd 51"/>
              <p:cNvSpPr/>
              <p:nvPr/>
            </p:nvSpPr>
            <p:spPr>
              <a:xfrm rot="10800000">
                <a:off x="548697" y="2465922"/>
                <a:ext cx="1368151" cy="345241"/>
              </a:xfrm>
              <a:prstGeom prst="curvedUpArrow">
                <a:avLst>
                  <a:gd name="adj1" fmla="val 25000"/>
                  <a:gd name="adj2" fmla="val 36911"/>
                  <a:gd name="adj3" fmla="val 25000"/>
                </a:avLst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1400" kern="0">
                  <a:solidFill>
                    <a:prstClr val="black"/>
                  </a:solidFill>
                  <a:latin typeface="Calibri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57" name="Text Box 86"/>
            <p:cNvSpPr txBox="1">
              <a:spLocks noChangeArrowheads="1"/>
            </p:cNvSpPr>
            <p:nvPr/>
          </p:nvSpPr>
          <p:spPr bwMode="auto">
            <a:xfrm>
              <a:off x="1411551" y="4633972"/>
              <a:ext cx="104811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libri"/>
                  <a:ea typeface="+mn-ea"/>
                  <a:cs typeface="Arial" pitchFamily="34" charset="0"/>
                </a:rPr>
                <a:t>You get distracted</a:t>
              </a:r>
              <a:endParaRPr lang="en-US" sz="1600" b="1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" name="Grupp 5"/>
          <p:cNvGrpSpPr/>
          <p:nvPr/>
        </p:nvGrpSpPr>
        <p:grpSpPr>
          <a:xfrm>
            <a:off x="476688" y="2348878"/>
            <a:ext cx="3456384" cy="3093444"/>
            <a:chOff x="476688" y="2348878"/>
            <a:chExt cx="3456384" cy="3093444"/>
          </a:xfrm>
        </p:grpSpPr>
        <p:grpSp>
          <p:nvGrpSpPr>
            <p:cNvPr id="3" name="Grupp 2"/>
            <p:cNvGrpSpPr/>
            <p:nvPr/>
          </p:nvGrpSpPr>
          <p:grpSpPr>
            <a:xfrm>
              <a:off x="476688" y="2348878"/>
              <a:ext cx="3456384" cy="1416789"/>
              <a:chOff x="476688" y="2348878"/>
              <a:chExt cx="3456384" cy="1416789"/>
            </a:xfrm>
          </p:grpSpPr>
          <p:grpSp>
            <p:nvGrpSpPr>
              <p:cNvPr id="42" name="Grupp 53"/>
              <p:cNvGrpSpPr>
                <a:grpSpLocks noChangeAspect="1"/>
              </p:cNvGrpSpPr>
              <p:nvPr/>
            </p:nvGrpSpPr>
            <p:grpSpPr>
              <a:xfrm>
                <a:off x="2713413" y="2865667"/>
                <a:ext cx="1219659" cy="900000"/>
                <a:chOff x="251521" y="1821009"/>
                <a:chExt cx="1008111" cy="743895"/>
              </a:xfrm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3" name="Rektangel med rundade hörn 42"/>
                <p:cNvSpPr/>
                <p:nvPr/>
              </p:nvSpPr>
              <p:spPr>
                <a:xfrm>
                  <a:off x="251521" y="1821009"/>
                  <a:ext cx="805408" cy="743895"/>
                </a:xfrm>
                <a:prstGeom prst="roundRect">
                  <a:avLst/>
                </a:prstGeom>
                <a:grpFill/>
                <a:ln w="12700" cap="flat" cmpd="sng" algn="ctr">
                  <a:solidFill>
                    <a:srgbClr val="EEECE1">
                      <a:lumMod val="2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37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kern="0" dirty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Emerging situation</a:t>
                  </a:r>
                </a:p>
              </p:txBody>
            </p:sp>
            <p:sp>
              <p:nvSpPr>
                <p:cNvPr id="44" name="Likbent triangel 43"/>
                <p:cNvSpPr/>
                <p:nvPr/>
              </p:nvSpPr>
              <p:spPr>
                <a:xfrm rot="5400000">
                  <a:off x="926164" y="2087422"/>
                  <a:ext cx="504058" cy="162878"/>
                </a:xfrm>
                <a:prstGeom prst="triangle">
                  <a:avLst/>
                </a:prstGeom>
                <a:grpFill/>
                <a:ln w="12700" cap="flat" cmpd="sng" algn="ctr">
                  <a:solidFill>
                    <a:srgbClr val="EEECE1">
                      <a:lumMod val="2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377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sv-SE" sz="1400" kern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4" name="Uppåtböjd 53"/>
              <p:cNvSpPr/>
              <p:nvPr/>
            </p:nvSpPr>
            <p:spPr>
              <a:xfrm rot="10800000">
                <a:off x="476688" y="2348878"/>
                <a:ext cx="2736304" cy="470191"/>
              </a:xfrm>
              <a:prstGeom prst="curvedUpArrow">
                <a:avLst>
                  <a:gd name="adj1" fmla="val 25000"/>
                  <a:gd name="adj2" fmla="val 54594"/>
                  <a:gd name="adj3" fmla="val 25000"/>
                </a:avLst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1400" kern="0">
                  <a:solidFill>
                    <a:prstClr val="black"/>
                  </a:solidFill>
                  <a:latin typeface="Calibri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58" name="Text Box 87"/>
            <p:cNvSpPr txBox="1">
              <a:spLocks noChangeArrowheads="1"/>
            </p:cNvSpPr>
            <p:nvPr/>
          </p:nvSpPr>
          <p:spPr bwMode="auto">
            <a:xfrm>
              <a:off x="2566632" y="4365104"/>
              <a:ext cx="1347136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libri"/>
                  <a:ea typeface="+mn-ea"/>
                  <a:cs typeface="Arial" pitchFamily="34" charset="0"/>
                </a:rPr>
                <a:t>The car in the front is getting closer…</a:t>
              </a:r>
              <a:endParaRPr lang="en-US" sz="1600" b="1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" name="Grupp 6"/>
          <p:cNvGrpSpPr/>
          <p:nvPr/>
        </p:nvGrpSpPr>
        <p:grpSpPr>
          <a:xfrm>
            <a:off x="476688" y="2276871"/>
            <a:ext cx="4829013" cy="3024337"/>
            <a:chOff x="476688" y="2276871"/>
            <a:chExt cx="4829013" cy="3024337"/>
          </a:xfrm>
        </p:grpSpPr>
        <p:grpSp>
          <p:nvGrpSpPr>
            <p:cNvPr id="45" name="Grupp 57"/>
            <p:cNvGrpSpPr>
              <a:grpSpLocks noChangeAspect="1"/>
            </p:cNvGrpSpPr>
            <p:nvPr/>
          </p:nvGrpSpPr>
          <p:grpSpPr>
            <a:xfrm>
              <a:off x="4009557" y="2865668"/>
              <a:ext cx="1219659" cy="900000"/>
              <a:chOff x="251521" y="1821009"/>
              <a:chExt cx="1008111" cy="743895"/>
            </a:xfrm>
            <a:solidFill>
              <a:srgbClr val="F79646">
                <a:lumMod val="75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Rektangel med rundade hörn 45"/>
              <p:cNvSpPr/>
              <p:nvPr/>
            </p:nvSpPr>
            <p:spPr>
              <a:xfrm>
                <a:off x="251521" y="1821009"/>
                <a:ext cx="805408" cy="743895"/>
              </a:xfrm>
              <a:prstGeom prst="roundRect">
                <a:avLst/>
              </a:prstGeom>
              <a:grpFill/>
              <a:ln w="127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Critical situation</a:t>
                </a:r>
              </a:p>
            </p:txBody>
          </p:sp>
          <p:sp>
            <p:nvSpPr>
              <p:cNvPr id="47" name="Likbent triangel 46"/>
              <p:cNvSpPr/>
              <p:nvPr/>
            </p:nvSpPr>
            <p:spPr>
              <a:xfrm rot="5400000">
                <a:off x="926164" y="2087422"/>
                <a:ext cx="504058" cy="162878"/>
              </a:xfrm>
              <a:prstGeom prst="triangle">
                <a:avLst/>
              </a:prstGeom>
              <a:grpFill/>
              <a:ln w="127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 fontAlgn="auto">
                  <a:spcBef>
                    <a:spcPts val="0"/>
                  </a:spcBef>
                  <a:spcAft>
                    <a:spcPts val="0"/>
                  </a:spcAft>
                </a:pPr>
                <a:endParaRPr lang="sv-SE" sz="1400" kern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3" name="Uppåtböjd 52"/>
            <p:cNvSpPr/>
            <p:nvPr/>
          </p:nvSpPr>
          <p:spPr>
            <a:xfrm rot="10800000">
              <a:off x="476688" y="2276871"/>
              <a:ext cx="4104456" cy="534295"/>
            </a:xfrm>
            <a:prstGeom prst="curvedUpArrow">
              <a:avLst>
                <a:gd name="adj1" fmla="val 25000"/>
                <a:gd name="adj2" fmla="val 50000"/>
                <a:gd name="adj3" fmla="val 20247"/>
              </a:avLst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endParaRPr lang="sv-SE" sz="1400" kern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9" name="Text Box 88"/>
            <p:cNvSpPr txBox="1">
              <a:spLocks noChangeArrowheads="1"/>
            </p:cNvSpPr>
            <p:nvPr/>
          </p:nvSpPr>
          <p:spPr bwMode="auto">
            <a:xfrm>
              <a:off x="3913767" y="4470211"/>
              <a:ext cx="139193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libri"/>
                  <a:ea typeface="+mn-ea"/>
                  <a:cs typeface="Arial" pitchFamily="34" charset="0"/>
                </a:rPr>
                <a:t>Oops why is my back wheel locked?</a:t>
              </a:r>
              <a:endParaRPr lang="en-US" sz="1600" b="1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" name="Grupp 7"/>
          <p:cNvGrpSpPr/>
          <p:nvPr/>
        </p:nvGrpSpPr>
        <p:grpSpPr>
          <a:xfrm>
            <a:off x="5305701" y="2852932"/>
            <a:ext cx="1326534" cy="2384979"/>
            <a:chOff x="5305701" y="2852932"/>
            <a:chExt cx="1326534" cy="2384979"/>
          </a:xfrm>
        </p:grpSpPr>
        <p:sp>
          <p:nvSpPr>
            <p:cNvPr id="48" name="Rektangel med rundade hörn 47"/>
            <p:cNvSpPr/>
            <p:nvPr/>
          </p:nvSpPr>
          <p:spPr>
            <a:xfrm>
              <a:off x="5305701" y="2852932"/>
              <a:ext cx="1080000" cy="900000"/>
            </a:xfrm>
            <a:prstGeom prst="roundRect">
              <a:avLst/>
            </a:prstGeom>
            <a:solidFill>
              <a:srgbClr val="F79646">
                <a:lumMod val="50000"/>
              </a:srgbClr>
            </a:solidFill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rIns="36000" rtlCol="0"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Crash unavoidable</a:t>
              </a:r>
            </a:p>
          </p:txBody>
        </p:sp>
        <p:sp>
          <p:nvSpPr>
            <p:cNvPr id="49" name="Likbent triangel 48"/>
            <p:cNvSpPr/>
            <p:nvPr/>
          </p:nvSpPr>
          <p:spPr>
            <a:xfrm rot="5400000">
              <a:off x="6228789" y="3175253"/>
              <a:ext cx="609835" cy="197057"/>
            </a:xfrm>
            <a:prstGeom prst="triangle">
              <a:avLst/>
            </a:prstGeom>
            <a:solidFill>
              <a:srgbClr val="F79646">
                <a:lumMod val="50000"/>
              </a:srgbClr>
            </a:solidFill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endParaRPr lang="sv-SE" sz="140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xt Box 89"/>
            <p:cNvSpPr txBox="1">
              <a:spLocks noChangeArrowheads="1"/>
            </p:cNvSpPr>
            <p:nvPr/>
          </p:nvSpPr>
          <p:spPr bwMode="auto">
            <a:xfrm>
              <a:off x="5397573" y="4653136"/>
              <a:ext cx="111864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libri"/>
                  <a:ea typeface="+mn-ea"/>
                  <a:cs typeface="Arial" pitchFamily="34" charset="0"/>
                </a:rPr>
                <a:t>This may hurt...</a:t>
              </a:r>
              <a:endParaRPr lang="en-US" sz="1600" b="1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1" name="Grupp 10"/>
          <p:cNvGrpSpPr/>
          <p:nvPr/>
        </p:nvGrpSpPr>
        <p:grpSpPr>
          <a:xfrm>
            <a:off x="6588224" y="2845621"/>
            <a:ext cx="1117029" cy="2356073"/>
            <a:chOff x="6588224" y="2845621"/>
            <a:chExt cx="1117029" cy="2356073"/>
          </a:xfrm>
        </p:grpSpPr>
        <p:sp>
          <p:nvSpPr>
            <p:cNvPr id="50" name="Explosion 2 49"/>
            <p:cNvSpPr/>
            <p:nvPr/>
          </p:nvSpPr>
          <p:spPr>
            <a:xfrm rot="1125187">
              <a:off x="6663739" y="2845621"/>
              <a:ext cx="999040" cy="900000"/>
            </a:xfrm>
            <a:prstGeom prst="irregularSeal2">
              <a:avLst/>
            </a:prstGeom>
            <a:solidFill>
              <a:srgbClr val="C0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endParaRPr lang="sv-SE" sz="1200" kern="0">
                <a:solidFill>
                  <a:prstClr val="white"/>
                </a:solidFill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1" name="textruta 50"/>
            <p:cNvSpPr txBox="1"/>
            <p:nvPr/>
          </p:nvSpPr>
          <p:spPr>
            <a:xfrm>
              <a:off x="6763295" y="3127043"/>
              <a:ext cx="705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prstClr val="white"/>
                  </a:solidFill>
                  <a:latin typeface="Calibri"/>
                  <a:ea typeface="+mn-ea"/>
                  <a:cs typeface="Arial" pitchFamily="34" charset="0"/>
                </a:rPr>
                <a:t>Crash</a:t>
              </a:r>
            </a:p>
          </p:txBody>
        </p:sp>
        <p:sp>
          <p:nvSpPr>
            <p:cNvPr id="61" name="Text Box 90"/>
            <p:cNvSpPr txBox="1">
              <a:spLocks noChangeArrowheads="1"/>
            </p:cNvSpPr>
            <p:nvPr/>
          </p:nvSpPr>
          <p:spPr bwMode="auto">
            <a:xfrm>
              <a:off x="6588224" y="4616919"/>
              <a:ext cx="111702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  <a:ea typeface="+mn-ea"/>
                  <a:cs typeface="Arial" pitchFamily="34" charset="0"/>
                </a:rPr>
                <a:t>Crash protection</a:t>
              </a:r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7358952" y="2852931"/>
            <a:ext cx="2016224" cy="2446827"/>
            <a:chOff x="7358952" y="2852931"/>
            <a:chExt cx="2016224" cy="2446827"/>
          </a:xfrm>
        </p:grpSpPr>
        <p:sp>
          <p:nvSpPr>
            <p:cNvPr id="62" name="Rektangel med rundade hörn 61"/>
            <p:cNvSpPr/>
            <p:nvPr/>
          </p:nvSpPr>
          <p:spPr>
            <a:xfrm>
              <a:off x="7812361" y="2852931"/>
              <a:ext cx="1109409" cy="900000"/>
            </a:xfrm>
            <a:prstGeom prst="roundRect">
              <a:avLst/>
            </a:prstGeom>
            <a:solidFill>
              <a:srgbClr val="1F497D">
                <a:lumMod val="40000"/>
                <a:lumOff val="60000"/>
              </a:srgbClr>
            </a:solidFill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rIns="36000" rtlCol="0" anchor="ctr"/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Emergency services and health care</a:t>
              </a:r>
            </a:p>
          </p:txBody>
        </p:sp>
        <p:sp>
          <p:nvSpPr>
            <p:cNvPr id="63" name="Rektangel 62"/>
            <p:cNvSpPr/>
            <p:nvPr/>
          </p:nvSpPr>
          <p:spPr>
            <a:xfrm>
              <a:off x="7358952" y="4591872"/>
              <a:ext cx="2016224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  <a:ea typeface="+mn-ea"/>
                  <a:cs typeface="Arial" pitchFamily="34" charset="0"/>
                </a:rPr>
                <a:t>Prompt rescue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  <a:ea typeface="+mn-ea"/>
                  <a:cs typeface="Arial" pitchFamily="34" charset="0"/>
                </a:rPr>
                <a:t>Rehabilitation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70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title"/>
          </p:nvPr>
        </p:nvSpPr>
        <p:spPr>
          <a:xfrm>
            <a:off x="395536" y="838200"/>
            <a:ext cx="8748464" cy="762000"/>
          </a:xfrm>
        </p:spPr>
        <p:txBody>
          <a:bodyPr/>
          <a:lstStyle/>
          <a:p>
            <a:r>
              <a:rPr lang="en-US" sz="2400" dirty="0" smtClean="0">
                <a:cs typeface="Arial" charset="0"/>
              </a:rPr>
              <a:t>The traditional approach to motorcycle safety</a:t>
            </a:r>
            <a:endParaRPr lang="en-US" sz="2400" dirty="0">
              <a:cs typeface="Arial" charset="0"/>
            </a:endParaRPr>
          </a:p>
        </p:txBody>
      </p:sp>
      <p:grpSp>
        <p:nvGrpSpPr>
          <p:cNvPr id="31" name="Grupp 45"/>
          <p:cNvGrpSpPr>
            <a:grpSpLocks noChangeAspect="1"/>
          </p:cNvGrpSpPr>
          <p:nvPr/>
        </p:nvGrpSpPr>
        <p:grpSpPr>
          <a:xfrm>
            <a:off x="828596" y="2471165"/>
            <a:ext cx="1219659" cy="900000"/>
            <a:chOff x="251521" y="1821009"/>
            <a:chExt cx="1008111" cy="743895"/>
          </a:xfrm>
          <a:solidFill>
            <a:srgbClr val="9BBB5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Rektangel med rundade hörn 31"/>
            <p:cNvSpPr/>
            <p:nvPr/>
          </p:nvSpPr>
          <p:spPr>
            <a:xfrm>
              <a:off x="251521" y="1821009"/>
              <a:ext cx="805408" cy="743895"/>
            </a:xfrm>
            <a:prstGeom prst="roundRect">
              <a:avLst/>
            </a:prstGeom>
            <a:grpFill/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Normal driving</a:t>
              </a:r>
              <a:endParaRPr lang="en-US" sz="140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Likbent triangel 32"/>
            <p:cNvSpPr/>
            <p:nvPr/>
          </p:nvSpPr>
          <p:spPr>
            <a:xfrm rot="5400000">
              <a:off x="926164" y="2087422"/>
              <a:ext cx="504058" cy="162878"/>
            </a:xfrm>
            <a:prstGeom prst="triangle">
              <a:avLst/>
            </a:prstGeom>
            <a:grpFill/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400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" name="Grupp 49"/>
          <p:cNvGrpSpPr>
            <a:grpSpLocks noChangeAspect="1"/>
          </p:cNvGrpSpPr>
          <p:nvPr/>
        </p:nvGrpSpPr>
        <p:grpSpPr>
          <a:xfrm>
            <a:off x="2124741" y="2471166"/>
            <a:ext cx="1219659" cy="900000"/>
            <a:chOff x="251521" y="1821009"/>
            <a:chExt cx="1008111" cy="743895"/>
          </a:xfr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Rektangel med rundade hörn 34"/>
            <p:cNvSpPr/>
            <p:nvPr/>
          </p:nvSpPr>
          <p:spPr>
            <a:xfrm>
              <a:off x="251521" y="1821009"/>
              <a:ext cx="805408" cy="743895"/>
            </a:xfrm>
            <a:prstGeom prst="roundRect">
              <a:avLst/>
            </a:prstGeom>
            <a:grpFill/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Deviation from normal driving</a:t>
              </a:r>
              <a:endParaRPr lang="en-US" sz="140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Likbent triangel 35"/>
            <p:cNvSpPr/>
            <p:nvPr/>
          </p:nvSpPr>
          <p:spPr>
            <a:xfrm rot="5400000">
              <a:off x="926164" y="2087422"/>
              <a:ext cx="504058" cy="162878"/>
            </a:xfrm>
            <a:prstGeom prst="triangle">
              <a:avLst/>
            </a:prstGeom>
            <a:grpFill/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400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" name="Grupp 53"/>
          <p:cNvGrpSpPr>
            <a:grpSpLocks noChangeAspect="1"/>
          </p:cNvGrpSpPr>
          <p:nvPr/>
        </p:nvGrpSpPr>
        <p:grpSpPr>
          <a:xfrm>
            <a:off x="3420885" y="2483899"/>
            <a:ext cx="1219659" cy="900000"/>
            <a:chOff x="251521" y="1821009"/>
            <a:chExt cx="1008111" cy="743895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Rektangel med rundade hörn 37"/>
            <p:cNvSpPr/>
            <p:nvPr/>
          </p:nvSpPr>
          <p:spPr>
            <a:xfrm>
              <a:off x="251521" y="1821009"/>
              <a:ext cx="805408" cy="743895"/>
            </a:xfrm>
            <a:prstGeom prst="roundRect">
              <a:avLst/>
            </a:prstGeom>
            <a:grpFill/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Emerging situation</a:t>
              </a:r>
              <a:endParaRPr lang="en-US" sz="140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Likbent triangel 38"/>
            <p:cNvSpPr/>
            <p:nvPr/>
          </p:nvSpPr>
          <p:spPr>
            <a:xfrm rot="5400000">
              <a:off x="926164" y="2087422"/>
              <a:ext cx="504058" cy="162878"/>
            </a:xfrm>
            <a:prstGeom prst="triangle">
              <a:avLst/>
            </a:prstGeom>
            <a:grpFill/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400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upp 57"/>
          <p:cNvGrpSpPr>
            <a:grpSpLocks noChangeAspect="1"/>
          </p:cNvGrpSpPr>
          <p:nvPr/>
        </p:nvGrpSpPr>
        <p:grpSpPr>
          <a:xfrm>
            <a:off x="4717029" y="2483900"/>
            <a:ext cx="1219659" cy="900000"/>
            <a:chOff x="251521" y="1821009"/>
            <a:chExt cx="1008111" cy="743895"/>
          </a:xfrm>
          <a:solidFill>
            <a:srgbClr val="F79646">
              <a:lumMod val="7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Rektangel med rundade hörn 40"/>
            <p:cNvSpPr/>
            <p:nvPr/>
          </p:nvSpPr>
          <p:spPr>
            <a:xfrm>
              <a:off x="251521" y="1821009"/>
              <a:ext cx="805408" cy="743895"/>
            </a:xfrm>
            <a:prstGeom prst="roundRect">
              <a:avLst/>
            </a:prstGeom>
            <a:grpFill/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Critical situation</a:t>
              </a:r>
              <a:endParaRPr lang="en-US" sz="140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Likbent triangel 41"/>
            <p:cNvSpPr/>
            <p:nvPr/>
          </p:nvSpPr>
          <p:spPr>
            <a:xfrm rot="5400000">
              <a:off x="926164" y="2087422"/>
              <a:ext cx="504058" cy="162878"/>
            </a:xfrm>
            <a:prstGeom prst="triangle">
              <a:avLst/>
            </a:prstGeom>
            <a:grpFill/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400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3" name="Grupp 41"/>
          <p:cNvGrpSpPr/>
          <p:nvPr/>
        </p:nvGrpSpPr>
        <p:grpSpPr>
          <a:xfrm>
            <a:off x="6013173" y="2471164"/>
            <a:ext cx="1326534" cy="900000"/>
            <a:chOff x="6736717" y="1196748"/>
            <a:chExt cx="1326534" cy="90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Rektangel med rundade hörn 43"/>
            <p:cNvSpPr/>
            <p:nvPr/>
          </p:nvSpPr>
          <p:spPr>
            <a:xfrm>
              <a:off x="6736717" y="1196748"/>
              <a:ext cx="1080000" cy="900000"/>
            </a:xfrm>
            <a:prstGeom prst="roundRect">
              <a:avLst/>
            </a:prstGeom>
            <a:solidFill>
              <a:srgbClr val="F79646">
                <a:lumMod val="50000"/>
              </a:srgbClr>
            </a:solidFill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Crash unavoidable</a:t>
              </a:r>
              <a:endParaRPr lang="en-US" sz="14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Likbent triangel 44"/>
            <p:cNvSpPr/>
            <p:nvPr/>
          </p:nvSpPr>
          <p:spPr>
            <a:xfrm rot="5400000">
              <a:off x="7659806" y="1519067"/>
              <a:ext cx="609834" cy="197057"/>
            </a:xfrm>
            <a:prstGeom prst="triangle">
              <a:avLst/>
            </a:prstGeom>
            <a:solidFill>
              <a:srgbClr val="F79646">
                <a:lumMod val="50000"/>
              </a:srgbClr>
            </a:solidFill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400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" name="Explosion 2 45"/>
          <p:cNvSpPr/>
          <p:nvPr/>
        </p:nvSpPr>
        <p:spPr>
          <a:xfrm rot="1125187">
            <a:off x="7361050" y="2463853"/>
            <a:ext cx="999040" cy="900000"/>
          </a:xfrm>
          <a:prstGeom prst="irregularSeal2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200" kern="0">
              <a:solidFill>
                <a:sysClr val="window" lastClr="FFFFFF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7" name="textruta 46"/>
          <p:cNvSpPr txBox="1"/>
          <p:nvPr/>
        </p:nvSpPr>
        <p:spPr>
          <a:xfrm>
            <a:off x="7460606" y="2745274"/>
            <a:ext cx="705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Crash</a:t>
            </a:r>
            <a:endParaRPr lang="en-US" sz="1400" b="1" kern="0" dirty="0">
              <a:solidFill>
                <a:sysClr val="window" lastClr="FFFFFF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8" name="Ellips 47"/>
          <p:cNvSpPr/>
          <p:nvPr/>
        </p:nvSpPr>
        <p:spPr bwMode="auto">
          <a:xfrm>
            <a:off x="4373880" y="2255520"/>
            <a:ext cx="4175760" cy="1325880"/>
          </a:xfrm>
          <a:prstGeom prst="ellipse">
            <a:avLst/>
          </a:prstGeom>
          <a:solidFill>
            <a:srgbClr val="919191">
              <a:lumMod val="50000"/>
              <a:alpha val="10000"/>
            </a:srgbClr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9" name="Bildobjekt 48" descr="Dire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" y="3833621"/>
            <a:ext cx="1936852" cy="2176653"/>
          </a:xfrm>
          <a:prstGeom prst="rect">
            <a:avLst/>
          </a:prstGeom>
        </p:spPr>
      </p:pic>
      <p:sp>
        <p:nvSpPr>
          <p:cNvPr id="50" name="Rektangel 49"/>
          <p:cNvSpPr/>
          <p:nvPr/>
        </p:nvSpPr>
        <p:spPr bwMode="auto">
          <a:xfrm>
            <a:off x="276225" y="3648075"/>
            <a:ext cx="171450" cy="26098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1" name="Rektangel 50"/>
          <p:cNvSpPr/>
          <p:nvPr/>
        </p:nvSpPr>
        <p:spPr bwMode="auto">
          <a:xfrm>
            <a:off x="2171700" y="3771478"/>
            <a:ext cx="171450" cy="26098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2" name="Rektangel 51"/>
          <p:cNvSpPr/>
          <p:nvPr/>
        </p:nvSpPr>
        <p:spPr bwMode="auto">
          <a:xfrm>
            <a:off x="6753225" y="3638550"/>
            <a:ext cx="171450" cy="26098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3" name="Rektangel 52"/>
          <p:cNvSpPr/>
          <p:nvPr/>
        </p:nvSpPr>
        <p:spPr bwMode="auto">
          <a:xfrm>
            <a:off x="8724900" y="3590925"/>
            <a:ext cx="171450" cy="26098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4" name="Rektangel 53"/>
          <p:cNvSpPr/>
          <p:nvPr/>
        </p:nvSpPr>
        <p:spPr bwMode="auto">
          <a:xfrm>
            <a:off x="6886574" y="3638549"/>
            <a:ext cx="1905001" cy="180976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819525"/>
            <a:ext cx="1999123" cy="219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2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ab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692696"/>
            <a:ext cx="1895732" cy="1488149"/>
          </a:xfrm>
          <a:prstGeom prst="rect">
            <a:avLst/>
          </a:prstGeom>
        </p:spPr>
      </p:pic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395536" y="838200"/>
            <a:ext cx="8748464" cy="762000"/>
          </a:xfrm>
        </p:spPr>
        <p:txBody>
          <a:bodyPr/>
          <a:lstStyle/>
          <a:p>
            <a:r>
              <a:rPr lang="en-US" sz="2400" dirty="0" smtClean="0">
                <a:cs typeface="Arial" charset="0"/>
              </a:rPr>
              <a:t>Antilock Brakes on motorcycles</a:t>
            </a:r>
            <a:endParaRPr lang="en-US" sz="2400" dirty="0">
              <a:cs typeface="Arial" charset="0"/>
            </a:endParaRPr>
          </a:p>
        </p:txBody>
      </p:sp>
      <p:pic>
        <p:nvPicPr>
          <p:cNvPr id="2" name="MC ABS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7544" y="2708921"/>
            <a:ext cx="6037459" cy="402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8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treckad höger 25"/>
          <p:cNvSpPr/>
          <p:nvPr/>
        </p:nvSpPr>
        <p:spPr bwMode="auto">
          <a:xfrm>
            <a:off x="5436096" y="4005063"/>
            <a:ext cx="2016223" cy="377133"/>
          </a:xfrm>
          <a:prstGeom prst="stripedRightArrow">
            <a:avLst/>
          </a:prstGeom>
          <a:solidFill>
            <a:srgbClr val="F79646">
              <a:lumMod val="50000"/>
            </a:srgbClr>
          </a:solidFill>
          <a:ln w="12700" cap="flat" cmpd="sng" algn="ctr">
            <a:solidFill>
              <a:srgbClr val="EEECE1">
                <a:lumMod val="2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kern="0">
              <a:solidFill>
                <a:prstClr val="white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" name="Nedåtböjd 1"/>
          <p:cNvSpPr/>
          <p:nvPr/>
        </p:nvSpPr>
        <p:spPr bwMode="auto">
          <a:xfrm flipH="1">
            <a:off x="1259631" y="3212976"/>
            <a:ext cx="4032448" cy="990629"/>
          </a:xfrm>
          <a:prstGeom prst="curvedDownArrow">
            <a:avLst>
              <a:gd name="adj1" fmla="val 21640"/>
              <a:gd name="adj2" fmla="val 62043"/>
              <a:gd name="adj3" fmla="val 36948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28" name="Rektangel 27"/>
          <p:cNvSpPr/>
          <p:nvPr/>
        </p:nvSpPr>
        <p:spPr bwMode="auto">
          <a:xfrm>
            <a:off x="4527432" y="3756142"/>
            <a:ext cx="1147536" cy="92649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title"/>
          </p:nvPr>
        </p:nvSpPr>
        <p:spPr>
          <a:xfrm>
            <a:off x="395536" y="838200"/>
            <a:ext cx="8748464" cy="762000"/>
          </a:xfrm>
        </p:spPr>
        <p:txBody>
          <a:bodyPr/>
          <a:lstStyle/>
          <a:p>
            <a:r>
              <a:rPr lang="en-US" sz="2400" dirty="0" smtClean="0">
                <a:cs typeface="Arial" charset="0"/>
              </a:rPr>
              <a:t>Overall aim of this research</a:t>
            </a:r>
            <a:endParaRPr lang="en-US" sz="2400" dirty="0">
              <a:cs typeface="Arial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95536" y="177281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Understand </a:t>
            </a:r>
            <a:r>
              <a:rPr lang="en-US" dirty="0">
                <a:latin typeface="+mn-lt"/>
              </a:rPr>
              <a:t>the chain of events leading to crashes with </a:t>
            </a:r>
            <a:r>
              <a:rPr lang="en-US" dirty="0" smtClean="0">
                <a:latin typeface="+mn-lt"/>
              </a:rPr>
              <a:t>ABS </a:t>
            </a:r>
            <a:r>
              <a:rPr lang="en-US" dirty="0">
                <a:latin typeface="+mn-lt"/>
              </a:rPr>
              <a:t>motorcycles, compared to similar motorcycles without ABS </a:t>
            </a:r>
          </a:p>
        </p:txBody>
      </p:sp>
      <p:grpSp>
        <p:nvGrpSpPr>
          <p:cNvPr id="6" name="Grupp 45"/>
          <p:cNvGrpSpPr>
            <a:grpSpLocks noChangeAspect="1"/>
          </p:cNvGrpSpPr>
          <p:nvPr/>
        </p:nvGrpSpPr>
        <p:grpSpPr>
          <a:xfrm>
            <a:off x="683568" y="4775874"/>
            <a:ext cx="1219659" cy="900000"/>
            <a:chOff x="251521" y="1821009"/>
            <a:chExt cx="1008111" cy="743895"/>
          </a:xfrm>
          <a:solidFill>
            <a:srgbClr val="9BBB5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ktangel med rundade hörn 6"/>
            <p:cNvSpPr/>
            <p:nvPr/>
          </p:nvSpPr>
          <p:spPr>
            <a:xfrm>
              <a:off x="251521" y="1821009"/>
              <a:ext cx="805408" cy="743895"/>
            </a:xfrm>
            <a:prstGeom prst="roundRect">
              <a:avLst/>
            </a:prstGeom>
            <a:grpFill/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Normal driving</a:t>
              </a:r>
              <a:endParaRPr lang="en-US" sz="140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Likbent triangel 7"/>
            <p:cNvSpPr/>
            <p:nvPr/>
          </p:nvSpPr>
          <p:spPr>
            <a:xfrm rot="5400000">
              <a:off x="926164" y="2087422"/>
              <a:ext cx="504058" cy="162878"/>
            </a:xfrm>
            <a:prstGeom prst="triangle">
              <a:avLst/>
            </a:prstGeom>
            <a:grpFill/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400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upp 49"/>
          <p:cNvGrpSpPr>
            <a:grpSpLocks noChangeAspect="1"/>
          </p:cNvGrpSpPr>
          <p:nvPr/>
        </p:nvGrpSpPr>
        <p:grpSpPr>
          <a:xfrm>
            <a:off x="1979713" y="4775875"/>
            <a:ext cx="1219659" cy="900000"/>
            <a:chOff x="251521" y="1821009"/>
            <a:chExt cx="1008111" cy="743895"/>
          </a:xfr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ektangel med rundade hörn 9"/>
            <p:cNvSpPr/>
            <p:nvPr/>
          </p:nvSpPr>
          <p:spPr>
            <a:xfrm>
              <a:off x="251521" y="1821009"/>
              <a:ext cx="805408" cy="743895"/>
            </a:xfrm>
            <a:prstGeom prst="roundRect">
              <a:avLst/>
            </a:prstGeom>
            <a:grpFill/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Deviation from normal driving</a:t>
              </a:r>
              <a:endParaRPr lang="en-US" sz="140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kbent triangel 10"/>
            <p:cNvSpPr/>
            <p:nvPr/>
          </p:nvSpPr>
          <p:spPr>
            <a:xfrm rot="5400000">
              <a:off x="926164" y="2087422"/>
              <a:ext cx="504058" cy="162878"/>
            </a:xfrm>
            <a:prstGeom prst="triangle">
              <a:avLst/>
            </a:prstGeom>
            <a:grpFill/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400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upp 53"/>
          <p:cNvGrpSpPr>
            <a:grpSpLocks noChangeAspect="1"/>
          </p:cNvGrpSpPr>
          <p:nvPr/>
        </p:nvGrpSpPr>
        <p:grpSpPr>
          <a:xfrm>
            <a:off x="3275857" y="4788608"/>
            <a:ext cx="1219659" cy="900000"/>
            <a:chOff x="251521" y="1821009"/>
            <a:chExt cx="1008111" cy="743895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ektangel med rundade hörn 12"/>
            <p:cNvSpPr/>
            <p:nvPr/>
          </p:nvSpPr>
          <p:spPr>
            <a:xfrm>
              <a:off x="251521" y="1821009"/>
              <a:ext cx="805408" cy="743895"/>
            </a:xfrm>
            <a:prstGeom prst="roundRect">
              <a:avLst/>
            </a:prstGeom>
            <a:grpFill/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Emerging situation</a:t>
              </a:r>
              <a:endParaRPr lang="en-US" sz="140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kbent triangel 13"/>
            <p:cNvSpPr/>
            <p:nvPr/>
          </p:nvSpPr>
          <p:spPr>
            <a:xfrm rot="5400000">
              <a:off x="926164" y="2087422"/>
              <a:ext cx="504058" cy="162878"/>
            </a:xfrm>
            <a:prstGeom prst="triangle">
              <a:avLst/>
            </a:prstGeom>
            <a:grpFill/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400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upp 57"/>
          <p:cNvGrpSpPr>
            <a:grpSpLocks noChangeAspect="1"/>
          </p:cNvGrpSpPr>
          <p:nvPr/>
        </p:nvGrpSpPr>
        <p:grpSpPr>
          <a:xfrm>
            <a:off x="4572001" y="4788609"/>
            <a:ext cx="1219659" cy="900000"/>
            <a:chOff x="251521" y="1821009"/>
            <a:chExt cx="1008111" cy="743895"/>
          </a:xfrm>
          <a:solidFill>
            <a:srgbClr val="F79646">
              <a:lumMod val="7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ektangel med rundade hörn 15"/>
            <p:cNvSpPr/>
            <p:nvPr/>
          </p:nvSpPr>
          <p:spPr>
            <a:xfrm>
              <a:off x="251521" y="1821009"/>
              <a:ext cx="805408" cy="743895"/>
            </a:xfrm>
            <a:prstGeom prst="roundRect">
              <a:avLst/>
            </a:prstGeom>
            <a:grpFill/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rPr>
                <a:t>Critical situation</a:t>
              </a:r>
              <a:endParaRPr lang="en-US" sz="140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Likbent triangel 16"/>
            <p:cNvSpPr/>
            <p:nvPr/>
          </p:nvSpPr>
          <p:spPr>
            <a:xfrm rot="5400000">
              <a:off x="926164" y="2087422"/>
              <a:ext cx="504058" cy="162878"/>
            </a:xfrm>
            <a:prstGeom prst="triangle">
              <a:avLst/>
            </a:prstGeom>
            <a:grpFill/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400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upp 41"/>
          <p:cNvGrpSpPr/>
          <p:nvPr/>
        </p:nvGrpSpPr>
        <p:grpSpPr>
          <a:xfrm>
            <a:off x="5868145" y="4775873"/>
            <a:ext cx="1326534" cy="900000"/>
            <a:chOff x="6736717" y="1196748"/>
            <a:chExt cx="1326534" cy="90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Rektangel med rundade hörn 18"/>
            <p:cNvSpPr/>
            <p:nvPr/>
          </p:nvSpPr>
          <p:spPr>
            <a:xfrm>
              <a:off x="6736717" y="1196748"/>
              <a:ext cx="1080000" cy="900000"/>
            </a:xfrm>
            <a:prstGeom prst="roundRect">
              <a:avLst/>
            </a:prstGeom>
            <a:solidFill>
              <a:srgbClr val="F79646">
                <a:lumMod val="50000"/>
              </a:srgbClr>
            </a:solidFill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Crash unavoidable</a:t>
              </a:r>
              <a:endParaRPr lang="en-US" sz="14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Likbent triangel 19"/>
            <p:cNvSpPr/>
            <p:nvPr/>
          </p:nvSpPr>
          <p:spPr>
            <a:xfrm rot="5400000">
              <a:off x="7659806" y="1519067"/>
              <a:ext cx="609834" cy="197057"/>
            </a:xfrm>
            <a:prstGeom prst="triangle">
              <a:avLst/>
            </a:prstGeom>
            <a:solidFill>
              <a:srgbClr val="F79646">
                <a:lumMod val="50000"/>
              </a:srgbClr>
            </a:solidFill>
            <a:ln w="127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400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Explosion 2 20"/>
          <p:cNvSpPr/>
          <p:nvPr/>
        </p:nvSpPr>
        <p:spPr>
          <a:xfrm rot="1125187">
            <a:off x="7216022" y="4768562"/>
            <a:ext cx="999040" cy="900000"/>
          </a:xfrm>
          <a:prstGeom prst="irregularSeal2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200" kern="0">
              <a:solidFill>
                <a:sysClr val="window" lastClr="FFFFFF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7315578" y="5049983"/>
            <a:ext cx="705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Crash</a:t>
            </a:r>
            <a:endParaRPr lang="en-US" sz="1400" b="1" kern="0" dirty="0">
              <a:solidFill>
                <a:sysClr val="window" lastClr="FFFFFF"/>
              </a:solidFill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27" name="Bildobjekt 26" descr="ab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3789040"/>
            <a:ext cx="1071052" cy="84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filerh\FMRI10$\Documents\FOLKSAM 120531\FOLKSAM\- MC -\Krocktester VTI\-press-\bilder press\test 3 - BMW mot mc-vänligt räcke\DSC_7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92696"/>
            <a:ext cx="5746272" cy="3816424"/>
          </a:xfrm>
          <a:prstGeom prst="rect">
            <a:avLst/>
          </a:prstGeom>
          <a:noFill/>
        </p:spPr>
      </p:pic>
      <p:sp>
        <p:nvSpPr>
          <p:cNvPr id="5" name="Platshållare för innehåll 3"/>
          <p:cNvSpPr txBox="1">
            <a:spLocks/>
          </p:cNvSpPr>
          <p:nvPr/>
        </p:nvSpPr>
        <p:spPr>
          <a:xfrm>
            <a:off x="685801" y="4690491"/>
            <a:ext cx="7342583" cy="3275013"/>
          </a:xfrm>
          <a:prstGeom prst="rect">
            <a:avLst/>
          </a:prstGeom>
        </p:spPr>
        <p:txBody>
          <a:bodyPr/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96" charset="-128"/>
                <a:cs typeface="Akzidenz for Chalmers Regular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  <a:cs typeface="Akzidenz for Chalmers Regular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9pPr>
          </a:lstStyle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60 km/h with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10°impact angle</a:t>
            </a:r>
          </a:p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Hybrid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III dummy fitted with protective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gear</a:t>
            </a:r>
          </a:p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4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combinations motorcycle / W-beam barrier </a:t>
            </a:r>
          </a:p>
        </p:txBody>
      </p:sp>
      <p:sp>
        <p:nvSpPr>
          <p:cNvPr id="6" name="Rubrik 3"/>
          <p:cNvSpPr txBox="1">
            <a:spLocks/>
          </p:cNvSpPr>
          <p:nvPr/>
        </p:nvSpPr>
        <p:spPr>
          <a:xfrm>
            <a:off x="611188" y="838200"/>
            <a:ext cx="8532812" cy="762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ＭＳ Ｐゴシック" pitchFamily="96" charset="-128"/>
                <a:cs typeface="Akzidenz-Bd for Chalmer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 Black" pitchFamily="68" charset="0"/>
                <a:ea typeface="ＭＳ Ｐゴシック" pitchFamily="96" charset="-128"/>
                <a:cs typeface="ＭＳ Ｐゴシック" pitchFamily="96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 Black" pitchFamily="68" charset="0"/>
                <a:ea typeface="ＭＳ Ｐゴシック" pitchFamily="96" charset="-128"/>
                <a:cs typeface="ＭＳ Ｐゴシック" pitchFamily="96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 Black" pitchFamily="68" charset="0"/>
                <a:ea typeface="ＭＳ Ｐゴシック" pitchFamily="96" charset="-128"/>
                <a:cs typeface="ＭＳ Ｐゴシック" pitchFamily="96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 Black" pitchFamily="68" charset="0"/>
                <a:ea typeface="ＭＳ Ｐゴシック" pitchFamily="96" charset="-128"/>
                <a:cs typeface="ＭＳ Ｐゴシック" pitchFamily="9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6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6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6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Black" pitchFamily="68" charset="0"/>
              </a:defRPr>
            </a:lvl9pPr>
          </a:lstStyle>
          <a:p>
            <a:r>
              <a:rPr lang="en-GB" sz="2400" dirty="0" smtClean="0">
                <a:solidFill>
                  <a:srgbClr val="000000"/>
                </a:solidFill>
                <a:cs typeface="Arial" pitchFamily="34" charset="0"/>
              </a:rPr>
              <a:t>Crash tests</a:t>
            </a:r>
            <a:endParaRPr lang="en-US" sz="2400" dirty="0">
              <a:solidFill>
                <a:srgbClr val="000000"/>
              </a:solidFill>
              <a:ea typeface="ＭＳ Ｐゴシック" charset="0"/>
              <a:cs typeface="Arial" pitchFamily="34" charset="0"/>
            </a:endParaRPr>
          </a:p>
        </p:txBody>
      </p:sp>
      <p:sp>
        <p:nvSpPr>
          <p:cNvPr id="7" name="textruta 6">
            <a:hlinkClick r:id="rId4" action="ppaction://hlinkpres?slideindex=1&amp;slidetitle="/>
          </p:cNvPr>
          <p:cNvSpPr txBox="1"/>
          <p:nvPr/>
        </p:nvSpPr>
        <p:spPr>
          <a:xfrm>
            <a:off x="8830411" y="6525344"/>
            <a:ext cx="25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754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189" y="1117606"/>
            <a:ext cx="8532812" cy="762000"/>
          </a:xfrm>
        </p:spPr>
        <p:txBody>
          <a:bodyPr/>
          <a:lstStyle/>
          <a:p>
            <a:endParaRPr lang="sv-SE"/>
          </a:p>
        </p:txBody>
      </p:sp>
      <p:pic>
        <p:nvPicPr>
          <p:cNvPr id="3074" name="Picture 2" descr="\\filerh\FMRI10$\Documents\FOLKSAM 120531\FOLKSAM\- MC -\Krocktester VTI\-press-\Bild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70" y="548680"/>
            <a:ext cx="8691134" cy="6336704"/>
          </a:xfrm>
          <a:prstGeom prst="rect">
            <a:avLst/>
          </a:prstGeom>
          <a:noFill/>
        </p:spPr>
      </p:pic>
      <p:sp>
        <p:nvSpPr>
          <p:cNvPr id="4" name="Ellips 3"/>
          <p:cNvSpPr/>
          <p:nvPr/>
        </p:nvSpPr>
        <p:spPr bwMode="auto">
          <a:xfrm>
            <a:off x="2555776" y="3420374"/>
            <a:ext cx="1152128" cy="2253586"/>
          </a:xfrm>
          <a:prstGeom prst="ellips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sv-SE" sz="1400" dirty="0" smtClean="0">
              <a:solidFill>
                <a:srgbClr val="000000"/>
              </a:solidFill>
              <a:latin typeface="Helvetica" pitchFamily="34" charset="0"/>
            </a:endParaRPr>
          </a:p>
          <a:p>
            <a:pPr>
              <a:spcBef>
                <a:spcPct val="50000"/>
              </a:spcBef>
            </a:pPr>
            <a:endParaRPr lang="sv-SE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sv-SE" sz="1400" dirty="0" smtClean="0">
              <a:solidFill>
                <a:srgbClr val="000000"/>
              </a:solidFill>
              <a:latin typeface="Helvetica" pitchFamily="34" charset="0"/>
            </a:endParaRPr>
          </a:p>
          <a:p>
            <a:pPr>
              <a:spcBef>
                <a:spcPct val="50000"/>
              </a:spcBef>
            </a:pPr>
            <a:endParaRPr lang="sv-SE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sv-SE" sz="1400" dirty="0" smtClean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5" name="Ellips 4"/>
          <p:cNvSpPr/>
          <p:nvPr/>
        </p:nvSpPr>
        <p:spPr bwMode="auto">
          <a:xfrm>
            <a:off x="6948264" y="3780414"/>
            <a:ext cx="1152128" cy="2253586"/>
          </a:xfrm>
          <a:prstGeom prst="ellips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sv-SE" sz="1400" dirty="0" smtClean="0">
              <a:solidFill>
                <a:srgbClr val="000000"/>
              </a:solidFill>
              <a:latin typeface="Helvetica" pitchFamily="34" charset="0"/>
            </a:endParaRPr>
          </a:p>
          <a:p>
            <a:pPr>
              <a:spcBef>
                <a:spcPct val="50000"/>
              </a:spcBef>
            </a:pPr>
            <a:endParaRPr lang="sv-SE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sv-SE" sz="1400" dirty="0" smtClean="0">
              <a:solidFill>
                <a:srgbClr val="000000"/>
              </a:solidFill>
              <a:latin typeface="Helvetica" pitchFamily="34" charset="0"/>
            </a:endParaRPr>
          </a:p>
          <a:p>
            <a:pPr>
              <a:spcBef>
                <a:spcPct val="50000"/>
              </a:spcBef>
            </a:pPr>
            <a:endParaRPr lang="sv-SE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sv-SE" sz="1400" dirty="0" smtClean="0">
              <a:solidFill>
                <a:srgbClr val="000000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2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mall Chalmers 2013 sv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lnDef>
    <a:txDef>
      <a:spPr>
        <a:noFill/>
      </a:spPr>
      <a:bodyPr wrap="square" rtlCol="0">
        <a:spAutoFit/>
      </a:bodyPr>
      <a:lstStyle>
        <a:defPPr marL="342900" indent="-342900">
          <a:buFont typeface="Arial" panose="020B0604020202020204" pitchFamily="34" charset="0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072970"/>
      </a:accent1>
      <a:accent2>
        <a:srgbClr val="00AE00"/>
      </a:accent2>
      <a:accent3>
        <a:srgbClr val="FFFFFF"/>
      </a:accent3>
      <a:accent4>
        <a:srgbClr val="000000"/>
      </a:accent4>
      <a:accent5>
        <a:srgbClr val="AAACBB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olksam Blå">
  <a:themeElements>
    <a:clrScheme name="Folksam Blå 1">
      <a:dk1>
        <a:srgbClr val="6E6F71"/>
      </a:dk1>
      <a:lt1>
        <a:srgbClr val="FFFFFF"/>
      </a:lt1>
      <a:dk2>
        <a:srgbClr val="FFFFFF"/>
      </a:dk2>
      <a:lt2>
        <a:srgbClr val="808080"/>
      </a:lt2>
      <a:accent1>
        <a:srgbClr val="009FE4"/>
      </a:accent1>
      <a:accent2>
        <a:srgbClr val="E6007E"/>
      </a:accent2>
      <a:accent3>
        <a:srgbClr val="FFFFFF"/>
      </a:accent3>
      <a:accent4>
        <a:srgbClr val="5D5E5F"/>
      </a:accent4>
      <a:accent5>
        <a:srgbClr val="AACDEF"/>
      </a:accent5>
      <a:accent6>
        <a:srgbClr val="D00072"/>
      </a:accent6>
      <a:hlink>
        <a:srgbClr val="B0CB0B"/>
      </a:hlink>
      <a:folHlink>
        <a:srgbClr val="FFCC00"/>
      </a:folHlink>
    </a:clrScheme>
    <a:fontScheme name="Folksam Blå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9FE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9FE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Folksam Blå 1">
        <a:dk1>
          <a:srgbClr val="6E6F71"/>
        </a:dk1>
        <a:lt1>
          <a:srgbClr val="FFFFFF"/>
        </a:lt1>
        <a:dk2>
          <a:srgbClr val="FFFFFF"/>
        </a:dk2>
        <a:lt2>
          <a:srgbClr val="808080"/>
        </a:lt2>
        <a:accent1>
          <a:srgbClr val="009FE4"/>
        </a:accent1>
        <a:accent2>
          <a:srgbClr val="E6007E"/>
        </a:accent2>
        <a:accent3>
          <a:srgbClr val="FFFFFF"/>
        </a:accent3>
        <a:accent4>
          <a:srgbClr val="5D5E5F"/>
        </a:accent4>
        <a:accent5>
          <a:srgbClr val="AACDEF"/>
        </a:accent5>
        <a:accent6>
          <a:srgbClr val="D00072"/>
        </a:accent6>
        <a:hlink>
          <a:srgbClr val="B0CB0B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PowerPointmall_eng_2014</Template>
  <TotalTime>6015</TotalTime>
  <Words>300</Words>
  <Application>Microsoft Office PowerPoint</Application>
  <PresentationFormat>Bildspel på skärmen (4:3)</PresentationFormat>
  <Paragraphs>106</Paragraphs>
  <Slides>15</Slides>
  <Notes>14</Notes>
  <HiddenSlides>0</HiddenSlides>
  <MMClips>1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15</vt:i4>
      </vt:variant>
    </vt:vector>
  </HeadingPairs>
  <TitlesOfParts>
    <vt:vector size="27" baseType="lpstr">
      <vt:lpstr>ＭＳ Ｐゴシック</vt:lpstr>
      <vt:lpstr>Akzidenz for Chalmers Regular</vt:lpstr>
      <vt:lpstr>Akzidenz-Bd for Chalmers</vt:lpstr>
      <vt:lpstr>Arial</vt:lpstr>
      <vt:lpstr>Arial Black</vt:lpstr>
      <vt:lpstr>Calibri</vt:lpstr>
      <vt:lpstr>Helvetica</vt:lpstr>
      <vt:lpstr>Times</vt:lpstr>
      <vt:lpstr>Verdana</vt:lpstr>
      <vt:lpstr>PPT-mall Chalmers 2013 sv</vt:lpstr>
      <vt:lpstr>Microsoft Office 98</vt:lpstr>
      <vt:lpstr>Folksam Blå</vt:lpstr>
      <vt:lpstr>Towards a Safe System Approach to Prevent Health Loss among Motorcyclists   The importance of Motorcycle Stability as a Condition for Integrated Safety    </vt:lpstr>
      <vt:lpstr>The integrated chain of events</vt:lpstr>
      <vt:lpstr>The integrated chain of events</vt:lpstr>
      <vt:lpstr>The traditional approach to motorcycle safety</vt:lpstr>
      <vt:lpstr>Antilock Brakes on motorcycles</vt:lpstr>
      <vt:lpstr>Overall aim of this research</vt:lpstr>
      <vt:lpstr>PowerPoint-presentation</vt:lpstr>
      <vt:lpstr>PowerPoint-presentation</vt:lpstr>
      <vt:lpstr>PowerPoint-presentation</vt:lpstr>
      <vt:lpstr>Ett säkert system baseras på en stabil MC</vt:lpstr>
      <vt:lpstr>PowerPoint-presentation</vt:lpstr>
      <vt:lpstr>PowerPoint-presentation</vt:lpstr>
      <vt:lpstr>Motorcycle development</vt:lpstr>
      <vt:lpstr>Conclusions</vt:lpstr>
      <vt:lpstr>Thank you for your attention!</vt:lpstr>
    </vt:vector>
  </TitlesOfParts>
  <Company>Trafikverket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Ohlin Maria, Ssbtrp</dc:creator>
  <cp:lastModifiedBy>Matteo Rizzi</cp:lastModifiedBy>
  <cp:revision>410</cp:revision>
  <cp:lastPrinted>2016-06-20T15:07:39Z</cp:lastPrinted>
  <dcterms:created xsi:type="dcterms:W3CDTF">2014-04-09T11:04:15Z</dcterms:created>
  <dcterms:modified xsi:type="dcterms:W3CDTF">2017-01-10T12:32:27Z</dcterms:modified>
</cp:coreProperties>
</file>