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8" r:id="rId5"/>
    <p:sldId id="262" r:id="rId6"/>
    <p:sldId id="269" r:id="rId7"/>
    <p:sldId id="279" r:id="rId8"/>
    <p:sldId id="268" r:id="rId9"/>
    <p:sldId id="273" r:id="rId10"/>
    <p:sldId id="275" r:id="rId11"/>
    <p:sldId id="274" r:id="rId12"/>
    <p:sldId id="261" r:id="rId13"/>
    <p:sldId id="266" r:id="rId14"/>
    <p:sldId id="276" r:id="rId15"/>
    <p:sldId id="277" r:id="rId16"/>
    <p:sldId id="267" r:id="rId17"/>
    <p:sldId id="259" r:id="rId18"/>
    <p:sldId id="263" r:id="rId19"/>
    <p:sldId id="264" r:id="rId20"/>
    <p:sldId id="278" r:id="rId21"/>
  </p:sldIdLst>
  <p:sldSz cx="9144000" cy="5143500" type="screen16x9"/>
  <p:notesSz cx="6858000" cy="9313863"/>
  <p:defaultTextStyle>
    <a:defPPr>
      <a:defRPr lang="fr-FR"/>
    </a:defPPr>
    <a:lvl1pPr marL="0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1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6" algn="l" defTabSz="914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1">
          <p15:clr>
            <a:srgbClr val="A4A3A4"/>
          </p15:clr>
        </p15:guide>
        <p15:guide id="2" orient="horz" pos="2948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DADC"/>
    <a:srgbClr val="000000"/>
    <a:srgbClr val="899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2" autoAdjust="0"/>
    <p:restoredTop sz="99899" autoAdjust="0"/>
  </p:normalViewPr>
  <p:slideViewPr>
    <p:cSldViewPr snapToGrid="0">
      <p:cViewPr varScale="1">
        <p:scale>
          <a:sx n="149" d="100"/>
          <a:sy n="149" d="100"/>
        </p:scale>
        <p:origin x="-108" y="-486"/>
      </p:cViewPr>
      <p:guideLst>
        <p:guide orient="horz" pos="3061"/>
        <p:guide orient="horz" pos="294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532" y="-78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647F-CFDB-421F-B443-C038DB9CC51A}" type="datetimeFigureOut">
              <a:rPr lang="fr-CA" smtClean="0"/>
              <a:t>2017-01-07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4D9C-C8BC-4470-AFD8-47599457FE0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746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B724-BCA6-4C6A-80BF-FBFAFCD34625}" type="datetimeFigureOut">
              <a:rPr lang="fr-CA" smtClean="0"/>
              <a:t>2017-01-07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E5CB-D451-47F6-B067-EA387EEBEC5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94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1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6" algn="l" defTabSz="914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E5CB-D451-47F6-B067-EA387EEBEC5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03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180000"/>
            <a:ext cx="8784000" cy="414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 smtClean="0"/>
              <a:t>Platshållare för bild</a:t>
            </a:r>
            <a:endParaRPr lang="sv-SE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-7496" y="2214322"/>
            <a:ext cx="5580000" cy="2938238"/>
          </a:xfrm>
          <a:custGeom>
            <a:avLst/>
            <a:gdLst>
              <a:gd name="connsiteX0" fmla="*/ 0 w 4462272"/>
              <a:gd name="connsiteY0" fmla="*/ 0 h 5410200"/>
              <a:gd name="connsiteX1" fmla="*/ 3718545 w 4462272"/>
              <a:gd name="connsiteY1" fmla="*/ 0 h 5410200"/>
              <a:gd name="connsiteX2" fmla="*/ 4462272 w 4462272"/>
              <a:gd name="connsiteY2" fmla="*/ 743727 h 5410200"/>
              <a:gd name="connsiteX3" fmla="*/ 4462272 w 4462272"/>
              <a:gd name="connsiteY3" fmla="*/ 5410200 h 5410200"/>
              <a:gd name="connsiteX4" fmla="*/ 0 w 4462272"/>
              <a:gd name="connsiteY4" fmla="*/ 5410200 h 5410200"/>
              <a:gd name="connsiteX5" fmla="*/ 0 w 4462272"/>
              <a:gd name="connsiteY5" fmla="*/ 0 h 5410200"/>
              <a:gd name="connsiteX0" fmla="*/ 0 w 4462272"/>
              <a:gd name="connsiteY0" fmla="*/ 0 h 5410200"/>
              <a:gd name="connsiteX1" fmla="*/ 3718545 w 4462272"/>
              <a:gd name="connsiteY1" fmla="*/ 0 h 5410200"/>
              <a:gd name="connsiteX2" fmla="*/ 4462272 w 4462272"/>
              <a:gd name="connsiteY2" fmla="*/ 743727 h 5410200"/>
              <a:gd name="connsiteX3" fmla="*/ 4462272 w 4462272"/>
              <a:gd name="connsiteY3" fmla="*/ 5410200 h 5410200"/>
              <a:gd name="connsiteX4" fmla="*/ 0 w 4462272"/>
              <a:gd name="connsiteY4" fmla="*/ 5410200 h 5410200"/>
              <a:gd name="connsiteX5" fmla="*/ 0 w 4462272"/>
              <a:gd name="connsiteY5" fmla="*/ 0 h 5410200"/>
              <a:gd name="connsiteX0" fmla="*/ 0 w 4462272"/>
              <a:gd name="connsiteY0" fmla="*/ 0 h 5429250"/>
              <a:gd name="connsiteX1" fmla="*/ 3718545 w 4462272"/>
              <a:gd name="connsiteY1" fmla="*/ 0 h 5429250"/>
              <a:gd name="connsiteX2" fmla="*/ 4462272 w 4462272"/>
              <a:gd name="connsiteY2" fmla="*/ 743727 h 5429250"/>
              <a:gd name="connsiteX3" fmla="*/ 4462272 w 4462272"/>
              <a:gd name="connsiteY3" fmla="*/ 5429250 h 5429250"/>
              <a:gd name="connsiteX4" fmla="*/ 0 w 4462272"/>
              <a:gd name="connsiteY4" fmla="*/ 5410200 h 5429250"/>
              <a:gd name="connsiteX5" fmla="*/ 0 w 4462272"/>
              <a:gd name="connsiteY5" fmla="*/ 0 h 5429250"/>
              <a:gd name="connsiteX0" fmla="*/ 4462272 w 4553712"/>
              <a:gd name="connsiteY0" fmla="*/ 5429250 h 5520690"/>
              <a:gd name="connsiteX1" fmla="*/ 0 w 4553712"/>
              <a:gd name="connsiteY1" fmla="*/ 5410200 h 5520690"/>
              <a:gd name="connsiteX2" fmla="*/ 0 w 4553712"/>
              <a:gd name="connsiteY2" fmla="*/ 0 h 5520690"/>
              <a:gd name="connsiteX3" fmla="*/ 3718545 w 4553712"/>
              <a:gd name="connsiteY3" fmla="*/ 0 h 5520690"/>
              <a:gd name="connsiteX4" fmla="*/ 4462272 w 4553712"/>
              <a:gd name="connsiteY4" fmla="*/ 743727 h 5520690"/>
              <a:gd name="connsiteX5" fmla="*/ 4553712 w 4553712"/>
              <a:gd name="connsiteY5" fmla="*/ 5520690 h 5520690"/>
              <a:gd name="connsiteX0" fmla="*/ 4462272 w 4496562"/>
              <a:gd name="connsiteY0" fmla="*/ 5429250 h 5429250"/>
              <a:gd name="connsiteX1" fmla="*/ 0 w 4496562"/>
              <a:gd name="connsiteY1" fmla="*/ 5410200 h 5429250"/>
              <a:gd name="connsiteX2" fmla="*/ 0 w 4496562"/>
              <a:gd name="connsiteY2" fmla="*/ 0 h 5429250"/>
              <a:gd name="connsiteX3" fmla="*/ 3718545 w 4496562"/>
              <a:gd name="connsiteY3" fmla="*/ 0 h 5429250"/>
              <a:gd name="connsiteX4" fmla="*/ 4462272 w 4496562"/>
              <a:gd name="connsiteY4" fmla="*/ 743727 h 5429250"/>
              <a:gd name="connsiteX5" fmla="*/ 4496562 w 4496562"/>
              <a:gd name="connsiteY5" fmla="*/ 3939540 h 5429250"/>
              <a:gd name="connsiteX0" fmla="*/ 3033522 w 4496562"/>
              <a:gd name="connsiteY0" fmla="*/ 5448300 h 5448300"/>
              <a:gd name="connsiteX1" fmla="*/ 0 w 4496562"/>
              <a:gd name="connsiteY1" fmla="*/ 5410200 h 5448300"/>
              <a:gd name="connsiteX2" fmla="*/ 0 w 4496562"/>
              <a:gd name="connsiteY2" fmla="*/ 0 h 5448300"/>
              <a:gd name="connsiteX3" fmla="*/ 3718545 w 4496562"/>
              <a:gd name="connsiteY3" fmla="*/ 0 h 5448300"/>
              <a:gd name="connsiteX4" fmla="*/ 4462272 w 4496562"/>
              <a:gd name="connsiteY4" fmla="*/ 743727 h 5448300"/>
              <a:gd name="connsiteX5" fmla="*/ 4496562 w 4496562"/>
              <a:gd name="connsiteY5" fmla="*/ 3939540 h 5448300"/>
              <a:gd name="connsiteX0" fmla="*/ 3204972 w 4496562"/>
              <a:gd name="connsiteY0" fmla="*/ 5391150 h 5410200"/>
              <a:gd name="connsiteX1" fmla="*/ 0 w 4496562"/>
              <a:gd name="connsiteY1" fmla="*/ 5410200 h 5410200"/>
              <a:gd name="connsiteX2" fmla="*/ 0 w 4496562"/>
              <a:gd name="connsiteY2" fmla="*/ 0 h 5410200"/>
              <a:gd name="connsiteX3" fmla="*/ 3718545 w 4496562"/>
              <a:gd name="connsiteY3" fmla="*/ 0 h 5410200"/>
              <a:gd name="connsiteX4" fmla="*/ 4462272 w 4496562"/>
              <a:gd name="connsiteY4" fmla="*/ 743727 h 5410200"/>
              <a:gd name="connsiteX5" fmla="*/ 4496562 w 4496562"/>
              <a:gd name="connsiteY5" fmla="*/ 3939540 h 5410200"/>
              <a:gd name="connsiteX0" fmla="*/ 3204972 w 4496562"/>
              <a:gd name="connsiteY0" fmla="*/ 5391150 h 5410200"/>
              <a:gd name="connsiteX1" fmla="*/ 0 w 4496562"/>
              <a:gd name="connsiteY1" fmla="*/ 5410200 h 5410200"/>
              <a:gd name="connsiteX2" fmla="*/ 0 w 4496562"/>
              <a:gd name="connsiteY2" fmla="*/ 0 h 5410200"/>
              <a:gd name="connsiteX3" fmla="*/ 3718545 w 4496562"/>
              <a:gd name="connsiteY3" fmla="*/ 0 h 5410200"/>
              <a:gd name="connsiteX4" fmla="*/ 4481322 w 4496562"/>
              <a:gd name="connsiteY4" fmla="*/ 19827 h 5410200"/>
              <a:gd name="connsiteX5" fmla="*/ 4496562 w 4496562"/>
              <a:gd name="connsiteY5" fmla="*/ 3939540 h 5410200"/>
              <a:gd name="connsiteX0" fmla="*/ 3204972 w 4481322"/>
              <a:gd name="connsiteY0" fmla="*/ 539115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939540 h 5410200"/>
              <a:gd name="connsiteX0" fmla="*/ 2538222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939540 h 5410200"/>
              <a:gd name="connsiteX0" fmla="*/ 2538222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444240 h 5410200"/>
              <a:gd name="connsiteX0" fmla="*/ 355549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444240 h 5410200"/>
              <a:gd name="connsiteX0" fmla="*/ 355549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65180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754129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80536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56459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56459 w 4481322"/>
              <a:gd name="connsiteY0" fmla="*/ 5418015 h 5418015"/>
              <a:gd name="connsiteX1" fmla="*/ 0 w 4481322"/>
              <a:gd name="connsiteY1" fmla="*/ 5418015 h 5418015"/>
              <a:gd name="connsiteX2" fmla="*/ 0 w 4481322"/>
              <a:gd name="connsiteY2" fmla="*/ 7815 h 5418015"/>
              <a:gd name="connsiteX3" fmla="*/ 3718545 w 4481322"/>
              <a:gd name="connsiteY3" fmla="*/ 7815 h 5418015"/>
              <a:gd name="connsiteX4" fmla="*/ 4481322 w 4481322"/>
              <a:gd name="connsiteY4" fmla="*/ 0 h 5418015"/>
              <a:gd name="connsiteX5" fmla="*/ 4471493 w 4481322"/>
              <a:gd name="connsiteY5" fmla="*/ 3880495 h 5418015"/>
              <a:gd name="connsiteX0" fmla="*/ 3802286 w 4481322"/>
              <a:gd name="connsiteY0" fmla="*/ 5418015 h 5418015"/>
              <a:gd name="connsiteX1" fmla="*/ 0 w 4481322"/>
              <a:gd name="connsiteY1" fmla="*/ 5418015 h 5418015"/>
              <a:gd name="connsiteX2" fmla="*/ 0 w 4481322"/>
              <a:gd name="connsiteY2" fmla="*/ 7815 h 5418015"/>
              <a:gd name="connsiteX3" fmla="*/ 3718545 w 4481322"/>
              <a:gd name="connsiteY3" fmla="*/ 7815 h 5418015"/>
              <a:gd name="connsiteX4" fmla="*/ 4481322 w 4481322"/>
              <a:gd name="connsiteY4" fmla="*/ 0 h 5418015"/>
              <a:gd name="connsiteX5" fmla="*/ 4471493 w 4481322"/>
              <a:gd name="connsiteY5" fmla="*/ 3880495 h 541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322" h="5418015">
                <a:moveTo>
                  <a:pt x="3802286" y="5418015"/>
                </a:moveTo>
                <a:lnTo>
                  <a:pt x="0" y="5418015"/>
                </a:lnTo>
                <a:lnTo>
                  <a:pt x="0" y="7815"/>
                </a:lnTo>
                <a:lnTo>
                  <a:pt x="3718545" y="7815"/>
                </a:lnTo>
                <a:lnTo>
                  <a:pt x="4481322" y="0"/>
                </a:lnTo>
                <a:cubicBezTo>
                  <a:pt x="4481322" y="1561841"/>
                  <a:pt x="4471493" y="3880495"/>
                  <a:pt x="4471493" y="3880495"/>
                </a:cubicBezTo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68400" tIns="1332000" rIns="90000" anchor="t" anchorCtr="0">
            <a:noAutofit/>
          </a:bodyPr>
          <a:lstStyle>
            <a:lvl1pPr marL="487221" indent="0" algn="l">
              <a:buNone/>
              <a:defRPr sz="1300" b="0">
                <a:solidFill>
                  <a:schemeClr val="accent6"/>
                </a:solidFill>
                <a:latin typeface="+mn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fr-CA" dirty="0"/>
          </a:p>
        </p:txBody>
      </p:sp>
      <p:sp>
        <p:nvSpPr>
          <p:cNvPr id="8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8085" y="4538032"/>
            <a:ext cx="106609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9554" y="4709625"/>
            <a:ext cx="1065600" cy="180000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  <a:lvl2pPr marL="358979" indent="0">
              <a:buNone/>
              <a:defRPr sz="900">
                <a:solidFill>
                  <a:schemeClr val="accent6"/>
                </a:solidFill>
              </a:defRPr>
            </a:lvl2pPr>
            <a:lvl3pPr marL="726503" indent="0">
              <a:buNone/>
              <a:defRPr sz="900">
                <a:solidFill>
                  <a:schemeClr val="accent6"/>
                </a:solidFill>
              </a:defRPr>
            </a:lvl3pPr>
            <a:lvl4pPr marL="1062688" indent="0">
              <a:buNone/>
              <a:defRPr sz="900">
                <a:solidFill>
                  <a:schemeClr val="accent6"/>
                </a:solidFill>
              </a:defRPr>
            </a:lvl4pPr>
            <a:lvl5pPr marL="1828447" indent="0">
              <a:buNone/>
              <a:defRPr sz="9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ubrik 3"/>
          <p:cNvSpPr>
            <a:spLocks noGrp="1"/>
          </p:cNvSpPr>
          <p:nvPr>
            <p:ph type="ctrTitle"/>
          </p:nvPr>
        </p:nvSpPr>
        <p:spPr>
          <a:xfrm rot="10800000" flipV="1">
            <a:off x="435238" y="2207957"/>
            <a:ext cx="5144762" cy="1255059"/>
          </a:xfrm>
        </p:spPr>
        <p:txBody>
          <a:bodyPr anchor="b" anchorCtr="0">
            <a:noAutofit/>
          </a:bodyPr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00" y="4672800"/>
            <a:ext cx="846000" cy="2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9"/>
          <p:cNvSpPr>
            <a:spLocks noGrp="1"/>
          </p:cNvSpPr>
          <p:nvPr>
            <p:ph type="pic" sz="quarter" idx="15"/>
          </p:nvPr>
        </p:nvSpPr>
        <p:spPr>
          <a:xfrm>
            <a:off x="0" y="1549307"/>
            <a:ext cx="4054737" cy="3602903"/>
          </a:xfrm>
          <a:custGeom>
            <a:avLst/>
            <a:gdLst>
              <a:gd name="connsiteX0" fmla="*/ 0 w 4659313"/>
              <a:gd name="connsiteY0" fmla="*/ 0 h 5573485"/>
              <a:gd name="connsiteX1" fmla="*/ 4659313 w 4659313"/>
              <a:gd name="connsiteY1" fmla="*/ 0 h 5573485"/>
              <a:gd name="connsiteX2" fmla="*/ 4659313 w 4659313"/>
              <a:gd name="connsiteY2" fmla="*/ 5573485 h 5573485"/>
              <a:gd name="connsiteX3" fmla="*/ 0 w 4659313"/>
              <a:gd name="connsiteY3" fmla="*/ 5573485 h 5573485"/>
              <a:gd name="connsiteX4" fmla="*/ 0 w 4659313"/>
              <a:gd name="connsiteY4" fmla="*/ 0 h 5573485"/>
              <a:gd name="connsiteX0" fmla="*/ 4659313 w 4750753"/>
              <a:gd name="connsiteY0" fmla="*/ 5573485 h 5664925"/>
              <a:gd name="connsiteX1" fmla="*/ 0 w 4750753"/>
              <a:gd name="connsiteY1" fmla="*/ 5573485 h 5664925"/>
              <a:gd name="connsiteX2" fmla="*/ 0 w 4750753"/>
              <a:gd name="connsiteY2" fmla="*/ 0 h 5664925"/>
              <a:gd name="connsiteX3" fmla="*/ 4659313 w 4750753"/>
              <a:gd name="connsiteY3" fmla="*/ 0 h 5664925"/>
              <a:gd name="connsiteX4" fmla="*/ 4750753 w 4750753"/>
              <a:gd name="connsiteY4" fmla="*/ 5664925 h 5664925"/>
              <a:gd name="connsiteX0" fmla="*/ 4659313 w 4712653"/>
              <a:gd name="connsiteY0" fmla="*/ 5573485 h 5573485"/>
              <a:gd name="connsiteX1" fmla="*/ 0 w 4712653"/>
              <a:gd name="connsiteY1" fmla="*/ 5573485 h 5573485"/>
              <a:gd name="connsiteX2" fmla="*/ 0 w 4712653"/>
              <a:gd name="connsiteY2" fmla="*/ 0 h 5573485"/>
              <a:gd name="connsiteX3" fmla="*/ 4659313 w 4712653"/>
              <a:gd name="connsiteY3" fmla="*/ 0 h 5573485"/>
              <a:gd name="connsiteX4" fmla="*/ 4712653 w 4712653"/>
              <a:gd name="connsiteY4" fmla="*/ 4312375 h 5573485"/>
              <a:gd name="connsiteX0" fmla="*/ 3363913 w 4712653"/>
              <a:gd name="connsiteY0" fmla="*/ 5592535 h 5592535"/>
              <a:gd name="connsiteX1" fmla="*/ 0 w 4712653"/>
              <a:gd name="connsiteY1" fmla="*/ 5573485 h 5592535"/>
              <a:gd name="connsiteX2" fmla="*/ 0 w 4712653"/>
              <a:gd name="connsiteY2" fmla="*/ 0 h 5592535"/>
              <a:gd name="connsiteX3" fmla="*/ 4659313 w 4712653"/>
              <a:gd name="connsiteY3" fmla="*/ 0 h 5592535"/>
              <a:gd name="connsiteX4" fmla="*/ 4712653 w 4712653"/>
              <a:gd name="connsiteY4" fmla="*/ 4312375 h 5592535"/>
              <a:gd name="connsiteX0" fmla="*/ 3363913 w 4712653"/>
              <a:gd name="connsiteY0" fmla="*/ 5592535 h 5592535"/>
              <a:gd name="connsiteX1" fmla="*/ 0 w 4712653"/>
              <a:gd name="connsiteY1" fmla="*/ 5573485 h 5592535"/>
              <a:gd name="connsiteX2" fmla="*/ 0 w 4712653"/>
              <a:gd name="connsiteY2" fmla="*/ 0 h 5592535"/>
              <a:gd name="connsiteX3" fmla="*/ 4659313 w 4712653"/>
              <a:gd name="connsiteY3" fmla="*/ 0 h 5592535"/>
              <a:gd name="connsiteX4" fmla="*/ 4712653 w 4712653"/>
              <a:gd name="connsiteY4" fmla="*/ 4350475 h 5592535"/>
              <a:gd name="connsiteX0" fmla="*/ 3363913 w 4712653"/>
              <a:gd name="connsiteY0" fmla="*/ 5592535 h 5592535"/>
              <a:gd name="connsiteX1" fmla="*/ 0 w 4712653"/>
              <a:gd name="connsiteY1" fmla="*/ 5573485 h 5592535"/>
              <a:gd name="connsiteX2" fmla="*/ 0 w 4712653"/>
              <a:gd name="connsiteY2" fmla="*/ 0 h 5592535"/>
              <a:gd name="connsiteX3" fmla="*/ 4659313 w 4712653"/>
              <a:gd name="connsiteY3" fmla="*/ 0 h 5592535"/>
              <a:gd name="connsiteX4" fmla="*/ 4712653 w 4712653"/>
              <a:gd name="connsiteY4" fmla="*/ 4350475 h 5592535"/>
              <a:gd name="connsiteX5" fmla="*/ 3363913 w 4712653"/>
              <a:gd name="connsiteY5" fmla="*/ 5592535 h 5592535"/>
              <a:gd name="connsiteX0" fmla="*/ 3363913 w 4693603"/>
              <a:gd name="connsiteY0" fmla="*/ 5592535 h 5592535"/>
              <a:gd name="connsiteX1" fmla="*/ 0 w 4693603"/>
              <a:gd name="connsiteY1" fmla="*/ 5573485 h 5592535"/>
              <a:gd name="connsiteX2" fmla="*/ 0 w 4693603"/>
              <a:gd name="connsiteY2" fmla="*/ 0 h 5592535"/>
              <a:gd name="connsiteX3" fmla="*/ 4659313 w 4693603"/>
              <a:gd name="connsiteY3" fmla="*/ 0 h 5592535"/>
              <a:gd name="connsiteX4" fmla="*/ 4693603 w 4693603"/>
              <a:gd name="connsiteY4" fmla="*/ 3588475 h 5592535"/>
              <a:gd name="connsiteX5" fmla="*/ 3363913 w 4693603"/>
              <a:gd name="connsiteY5" fmla="*/ 5592535 h 5592535"/>
              <a:gd name="connsiteX0" fmla="*/ 2430463 w 4693603"/>
              <a:gd name="connsiteY0" fmla="*/ 5592535 h 5592535"/>
              <a:gd name="connsiteX1" fmla="*/ 0 w 4693603"/>
              <a:gd name="connsiteY1" fmla="*/ 5573485 h 5592535"/>
              <a:gd name="connsiteX2" fmla="*/ 0 w 4693603"/>
              <a:gd name="connsiteY2" fmla="*/ 0 h 5592535"/>
              <a:gd name="connsiteX3" fmla="*/ 4659313 w 4693603"/>
              <a:gd name="connsiteY3" fmla="*/ 0 h 5592535"/>
              <a:gd name="connsiteX4" fmla="*/ 4693603 w 4693603"/>
              <a:gd name="connsiteY4" fmla="*/ 3588475 h 5592535"/>
              <a:gd name="connsiteX5" fmla="*/ 2430463 w 4693603"/>
              <a:gd name="connsiteY5" fmla="*/ 5592535 h 5592535"/>
              <a:gd name="connsiteX0" fmla="*/ 2430463 w 4674553"/>
              <a:gd name="connsiteY0" fmla="*/ 5592535 h 5592535"/>
              <a:gd name="connsiteX1" fmla="*/ 0 w 4674553"/>
              <a:gd name="connsiteY1" fmla="*/ 5573485 h 5592535"/>
              <a:gd name="connsiteX2" fmla="*/ 0 w 4674553"/>
              <a:gd name="connsiteY2" fmla="*/ 0 h 5592535"/>
              <a:gd name="connsiteX3" fmla="*/ 4659313 w 4674553"/>
              <a:gd name="connsiteY3" fmla="*/ 0 h 5592535"/>
              <a:gd name="connsiteX4" fmla="*/ 4674553 w 4674553"/>
              <a:gd name="connsiteY4" fmla="*/ 3569425 h 5592535"/>
              <a:gd name="connsiteX5" fmla="*/ 2430463 w 4674553"/>
              <a:gd name="connsiteY5" fmla="*/ 5592535 h 5592535"/>
              <a:gd name="connsiteX0" fmla="*/ 2430463 w 4674553"/>
              <a:gd name="connsiteY0" fmla="*/ 5573485 h 5573485"/>
              <a:gd name="connsiteX1" fmla="*/ 0 w 4674553"/>
              <a:gd name="connsiteY1" fmla="*/ 5573485 h 5573485"/>
              <a:gd name="connsiteX2" fmla="*/ 0 w 4674553"/>
              <a:gd name="connsiteY2" fmla="*/ 0 h 5573485"/>
              <a:gd name="connsiteX3" fmla="*/ 4659313 w 4674553"/>
              <a:gd name="connsiteY3" fmla="*/ 0 h 5573485"/>
              <a:gd name="connsiteX4" fmla="*/ 4674553 w 4674553"/>
              <a:gd name="connsiteY4" fmla="*/ 3569425 h 5573485"/>
              <a:gd name="connsiteX5" fmla="*/ 2430463 w 4674553"/>
              <a:gd name="connsiteY5" fmla="*/ 5573485 h 5573485"/>
              <a:gd name="connsiteX0" fmla="*/ 2844087 w 4674553"/>
              <a:gd name="connsiteY0" fmla="*/ 5577979 h 5577979"/>
              <a:gd name="connsiteX1" fmla="*/ 0 w 4674553"/>
              <a:gd name="connsiteY1" fmla="*/ 5573485 h 5577979"/>
              <a:gd name="connsiteX2" fmla="*/ 0 w 4674553"/>
              <a:gd name="connsiteY2" fmla="*/ 0 h 5577979"/>
              <a:gd name="connsiteX3" fmla="*/ 4659313 w 4674553"/>
              <a:gd name="connsiteY3" fmla="*/ 0 h 5577979"/>
              <a:gd name="connsiteX4" fmla="*/ 4674553 w 4674553"/>
              <a:gd name="connsiteY4" fmla="*/ 3569425 h 5577979"/>
              <a:gd name="connsiteX5" fmla="*/ 2844087 w 4674553"/>
              <a:gd name="connsiteY5" fmla="*/ 5577979 h 5577979"/>
              <a:gd name="connsiteX0" fmla="*/ 2844087 w 4659312"/>
              <a:gd name="connsiteY0" fmla="*/ 5577979 h 5577979"/>
              <a:gd name="connsiteX1" fmla="*/ 0 w 4659312"/>
              <a:gd name="connsiteY1" fmla="*/ 5573485 h 5577979"/>
              <a:gd name="connsiteX2" fmla="*/ 0 w 4659312"/>
              <a:gd name="connsiteY2" fmla="*/ 0 h 5577979"/>
              <a:gd name="connsiteX3" fmla="*/ 4659313 w 4659312"/>
              <a:gd name="connsiteY3" fmla="*/ 0 h 5577979"/>
              <a:gd name="connsiteX4" fmla="*/ 4657875 w 4659312"/>
              <a:gd name="connsiteY4" fmla="*/ 3128996 h 5577979"/>
              <a:gd name="connsiteX5" fmla="*/ 2844087 w 4659312"/>
              <a:gd name="connsiteY5" fmla="*/ 5577979 h 55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312" h="5577979">
                <a:moveTo>
                  <a:pt x="2844087" y="5577979"/>
                </a:moveTo>
                <a:lnTo>
                  <a:pt x="0" y="5573485"/>
                </a:lnTo>
                <a:lnTo>
                  <a:pt x="0" y="0"/>
                </a:lnTo>
                <a:lnTo>
                  <a:pt x="4659313" y="0"/>
                </a:lnTo>
                <a:cubicBezTo>
                  <a:pt x="4659313" y="1857828"/>
                  <a:pt x="4657875" y="3128996"/>
                  <a:pt x="4657875" y="3128996"/>
                </a:cubicBezTo>
                <a:lnTo>
                  <a:pt x="2844087" y="5577979"/>
                </a:lnTo>
                <a:close/>
              </a:path>
            </a:pathLst>
          </a:custGeom>
          <a:solidFill>
            <a:srgbClr val="DADADC"/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013365" y="466688"/>
            <a:ext cx="5663092" cy="3787364"/>
          </a:xfrm>
          <a:prstGeom prst="snip1Rect">
            <a:avLst/>
          </a:prstGeom>
          <a:solidFill>
            <a:schemeClr val="tx1">
              <a:alpha val="80000"/>
            </a:schemeClr>
          </a:solidFill>
        </p:spPr>
        <p:txBody>
          <a:bodyPr lIns="36000" tIns="2376000" rIns="90000" anchor="t" anchorCtr="0">
            <a:noAutofit/>
          </a:bodyPr>
          <a:lstStyle>
            <a:lvl1pPr marL="487221" indent="0" algn="l">
              <a:buNone/>
              <a:defRPr sz="1300" b="0">
                <a:solidFill>
                  <a:schemeClr val="accent6"/>
                </a:solidFill>
                <a:latin typeface="+mn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fr-CA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8000" y="1231200"/>
            <a:ext cx="5072400" cy="1800000"/>
          </a:xfrm>
        </p:spPr>
        <p:txBody>
          <a:bodyPr lIns="180000" anchor="b" anchorCtr="0">
            <a:noAutofit/>
          </a:bodyPr>
          <a:lstStyle>
            <a:lvl1pPr marL="0" indent="0">
              <a:buNone/>
              <a:defRPr sz="24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smtClean="0"/>
              <a:t>Klicka här för 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6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2664000" y="180000"/>
            <a:ext cx="6300000" cy="4266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 smtClean="0"/>
              <a:t>Platshållare för bild</a:t>
            </a:r>
            <a:endParaRPr lang="sv-SE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-1" y="1032904"/>
            <a:ext cx="4120143" cy="2743495"/>
          </a:xfrm>
          <a:custGeom>
            <a:avLst/>
            <a:gdLst>
              <a:gd name="connsiteX0" fmla="*/ 0 w 4462272"/>
              <a:gd name="connsiteY0" fmla="*/ 0 h 5410200"/>
              <a:gd name="connsiteX1" fmla="*/ 3718545 w 4462272"/>
              <a:gd name="connsiteY1" fmla="*/ 0 h 5410200"/>
              <a:gd name="connsiteX2" fmla="*/ 4462272 w 4462272"/>
              <a:gd name="connsiteY2" fmla="*/ 743727 h 5410200"/>
              <a:gd name="connsiteX3" fmla="*/ 4462272 w 4462272"/>
              <a:gd name="connsiteY3" fmla="*/ 5410200 h 5410200"/>
              <a:gd name="connsiteX4" fmla="*/ 0 w 4462272"/>
              <a:gd name="connsiteY4" fmla="*/ 5410200 h 5410200"/>
              <a:gd name="connsiteX5" fmla="*/ 0 w 4462272"/>
              <a:gd name="connsiteY5" fmla="*/ 0 h 5410200"/>
              <a:gd name="connsiteX0" fmla="*/ 0 w 4462272"/>
              <a:gd name="connsiteY0" fmla="*/ 0 h 5410200"/>
              <a:gd name="connsiteX1" fmla="*/ 3718545 w 4462272"/>
              <a:gd name="connsiteY1" fmla="*/ 0 h 5410200"/>
              <a:gd name="connsiteX2" fmla="*/ 4462272 w 4462272"/>
              <a:gd name="connsiteY2" fmla="*/ 743727 h 5410200"/>
              <a:gd name="connsiteX3" fmla="*/ 4462272 w 4462272"/>
              <a:gd name="connsiteY3" fmla="*/ 5410200 h 5410200"/>
              <a:gd name="connsiteX4" fmla="*/ 0 w 4462272"/>
              <a:gd name="connsiteY4" fmla="*/ 5410200 h 5410200"/>
              <a:gd name="connsiteX5" fmla="*/ 0 w 4462272"/>
              <a:gd name="connsiteY5" fmla="*/ 0 h 5410200"/>
              <a:gd name="connsiteX0" fmla="*/ 0 w 4462272"/>
              <a:gd name="connsiteY0" fmla="*/ 0 h 5429250"/>
              <a:gd name="connsiteX1" fmla="*/ 3718545 w 4462272"/>
              <a:gd name="connsiteY1" fmla="*/ 0 h 5429250"/>
              <a:gd name="connsiteX2" fmla="*/ 4462272 w 4462272"/>
              <a:gd name="connsiteY2" fmla="*/ 743727 h 5429250"/>
              <a:gd name="connsiteX3" fmla="*/ 4462272 w 4462272"/>
              <a:gd name="connsiteY3" fmla="*/ 5429250 h 5429250"/>
              <a:gd name="connsiteX4" fmla="*/ 0 w 4462272"/>
              <a:gd name="connsiteY4" fmla="*/ 5410200 h 5429250"/>
              <a:gd name="connsiteX5" fmla="*/ 0 w 4462272"/>
              <a:gd name="connsiteY5" fmla="*/ 0 h 5429250"/>
              <a:gd name="connsiteX0" fmla="*/ 4462272 w 4553712"/>
              <a:gd name="connsiteY0" fmla="*/ 5429250 h 5520690"/>
              <a:gd name="connsiteX1" fmla="*/ 0 w 4553712"/>
              <a:gd name="connsiteY1" fmla="*/ 5410200 h 5520690"/>
              <a:gd name="connsiteX2" fmla="*/ 0 w 4553712"/>
              <a:gd name="connsiteY2" fmla="*/ 0 h 5520690"/>
              <a:gd name="connsiteX3" fmla="*/ 3718545 w 4553712"/>
              <a:gd name="connsiteY3" fmla="*/ 0 h 5520690"/>
              <a:gd name="connsiteX4" fmla="*/ 4462272 w 4553712"/>
              <a:gd name="connsiteY4" fmla="*/ 743727 h 5520690"/>
              <a:gd name="connsiteX5" fmla="*/ 4553712 w 4553712"/>
              <a:gd name="connsiteY5" fmla="*/ 5520690 h 5520690"/>
              <a:gd name="connsiteX0" fmla="*/ 4462272 w 4496562"/>
              <a:gd name="connsiteY0" fmla="*/ 5429250 h 5429250"/>
              <a:gd name="connsiteX1" fmla="*/ 0 w 4496562"/>
              <a:gd name="connsiteY1" fmla="*/ 5410200 h 5429250"/>
              <a:gd name="connsiteX2" fmla="*/ 0 w 4496562"/>
              <a:gd name="connsiteY2" fmla="*/ 0 h 5429250"/>
              <a:gd name="connsiteX3" fmla="*/ 3718545 w 4496562"/>
              <a:gd name="connsiteY3" fmla="*/ 0 h 5429250"/>
              <a:gd name="connsiteX4" fmla="*/ 4462272 w 4496562"/>
              <a:gd name="connsiteY4" fmla="*/ 743727 h 5429250"/>
              <a:gd name="connsiteX5" fmla="*/ 4496562 w 4496562"/>
              <a:gd name="connsiteY5" fmla="*/ 3939540 h 5429250"/>
              <a:gd name="connsiteX0" fmla="*/ 3033522 w 4496562"/>
              <a:gd name="connsiteY0" fmla="*/ 5448300 h 5448300"/>
              <a:gd name="connsiteX1" fmla="*/ 0 w 4496562"/>
              <a:gd name="connsiteY1" fmla="*/ 5410200 h 5448300"/>
              <a:gd name="connsiteX2" fmla="*/ 0 w 4496562"/>
              <a:gd name="connsiteY2" fmla="*/ 0 h 5448300"/>
              <a:gd name="connsiteX3" fmla="*/ 3718545 w 4496562"/>
              <a:gd name="connsiteY3" fmla="*/ 0 h 5448300"/>
              <a:gd name="connsiteX4" fmla="*/ 4462272 w 4496562"/>
              <a:gd name="connsiteY4" fmla="*/ 743727 h 5448300"/>
              <a:gd name="connsiteX5" fmla="*/ 4496562 w 4496562"/>
              <a:gd name="connsiteY5" fmla="*/ 3939540 h 5448300"/>
              <a:gd name="connsiteX0" fmla="*/ 3204972 w 4496562"/>
              <a:gd name="connsiteY0" fmla="*/ 5391150 h 5410200"/>
              <a:gd name="connsiteX1" fmla="*/ 0 w 4496562"/>
              <a:gd name="connsiteY1" fmla="*/ 5410200 h 5410200"/>
              <a:gd name="connsiteX2" fmla="*/ 0 w 4496562"/>
              <a:gd name="connsiteY2" fmla="*/ 0 h 5410200"/>
              <a:gd name="connsiteX3" fmla="*/ 3718545 w 4496562"/>
              <a:gd name="connsiteY3" fmla="*/ 0 h 5410200"/>
              <a:gd name="connsiteX4" fmla="*/ 4462272 w 4496562"/>
              <a:gd name="connsiteY4" fmla="*/ 743727 h 5410200"/>
              <a:gd name="connsiteX5" fmla="*/ 4496562 w 4496562"/>
              <a:gd name="connsiteY5" fmla="*/ 3939540 h 5410200"/>
              <a:gd name="connsiteX0" fmla="*/ 3204972 w 4496562"/>
              <a:gd name="connsiteY0" fmla="*/ 5391150 h 5410200"/>
              <a:gd name="connsiteX1" fmla="*/ 0 w 4496562"/>
              <a:gd name="connsiteY1" fmla="*/ 5410200 h 5410200"/>
              <a:gd name="connsiteX2" fmla="*/ 0 w 4496562"/>
              <a:gd name="connsiteY2" fmla="*/ 0 h 5410200"/>
              <a:gd name="connsiteX3" fmla="*/ 3718545 w 4496562"/>
              <a:gd name="connsiteY3" fmla="*/ 0 h 5410200"/>
              <a:gd name="connsiteX4" fmla="*/ 4481322 w 4496562"/>
              <a:gd name="connsiteY4" fmla="*/ 19827 h 5410200"/>
              <a:gd name="connsiteX5" fmla="*/ 4496562 w 4496562"/>
              <a:gd name="connsiteY5" fmla="*/ 3939540 h 5410200"/>
              <a:gd name="connsiteX0" fmla="*/ 3204972 w 4481322"/>
              <a:gd name="connsiteY0" fmla="*/ 539115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939540 h 5410200"/>
              <a:gd name="connsiteX0" fmla="*/ 2538222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939540 h 5410200"/>
              <a:gd name="connsiteX0" fmla="*/ 2538222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444240 h 5410200"/>
              <a:gd name="connsiteX0" fmla="*/ 355549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7512 w 4481322"/>
              <a:gd name="connsiteY5" fmla="*/ 3444240 h 5410200"/>
              <a:gd name="connsiteX0" fmla="*/ 355549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651800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754129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80536 w 4481322"/>
              <a:gd name="connsiteY0" fmla="*/ 5382559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56459 w 4481322"/>
              <a:gd name="connsiteY0" fmla="*/ 5410200 h 5410200"/>
              <a:gd name="connsiteX1" fmla="*/ 0 w 4481322"/>
              <a:gd name="connsiteY1" fmla="*/ 5410200 h 5410200"/>
              <a:gd name="connsiteX2" fmla="*/ 0 w 4481322"/>
              <a:gd name="connsiteY2" fmla="*/ 0 h 5410200"/>
              <a:gd name="connsiteX3" fmla="*/ 3718545 w 4481322"/>
              <a:gd name="connsiteY3" fmla="*/ 0 h 5410200"/>
              <a:gd name="connsiteX4" fmla="*/ 4481322 w 4481322"/>
              <a:gd name="connsiteY4" fmla="*/ 19827 h 5410200"/>
              <a:gd name="connsiteX5" fmla="*/ 4471493 w 4481322"/>
              <a:gd name="connsiteY5" fmla="*/ 3872680 h 5410200"/>
              <a:gd name="connsiteX0" fmla="*/ 3856459 w 4481322"/>
              <a:gd name="connsiteY0" fmla="*/ 5418015 h 5418015"/>
              <a:gd name="connsiteX1" fmla="*/ 0 w 4481322"/>
              <a:gd name="connsiteY1" fmla="*/ 5418015 h 5418015"/>
              <a:gd name="connsiteX2" fmla="*/ 0 w 4481322"/>
              <a:gd name="connsiteY2" fmla="*/ 7815 h 5418015"/>
              <a:gd name="connsiteX3" fmla="*/ 3718545 w 4481322"/>
              <a:gd name="connsiteY3" fmla="*/ 7815 h 5418015"/>
              <a:gd name="connsiteX4" fmla="*/ 4481322 w 4481322"/>
              <a:gd name="connsiteY4" fmla="*/ 0 h 5418015"/>
              <a:gd name="connsiteX5" fmla="*/ 4471493 w 4481322"/>
              <a:gd name="connsiteY5" fmla="*/ 3880495 h 5418015"/>
              <a:gd name="connsiteX0" fmla="*/ 3856459 w 4481322"/>
              <a:gd name="connsiteY0" fmla="*/ 5418015 h 5418015"/>
              <a:gd name="connsiteX1" fmla="*/ 0 w 4481322"/>
              <a:gd name="connsiteY1" fmla="*/ 5418015 h 5418015"/>
              <a:gd name="connsiteX2" fmla="*/ 0 w 4481322"/>
              <a:gd name="connsiteY2" fmla="*/ 7815 h 5418015"/>
              <a:gd name="connsiteX3" fmla="*/ 3718545 w 4481322"/>
              <a:gd name="connsiteY3" fmla="*/ 7815 h 5418015"/>
              <a:gd name="connsiteX4" fmla="*/ 4481322 w 4481322"/>
              <a:gd name="connsiteY4" fmla="*/ 0 h 5418015"/>
              <a:gd name="connsiteX5" fmla="*/ 4471493 w 4481322"/>
              <a:gd name="connsiteY5" fmla="*/ 3969548 h 5418015"/>
              <a:gd name="connsiteX0" fmla="*/ 3693774 w 4481322"/>
              <a:gd name="connsiteY0" fmla="*/ 5418015 h 5418015"/>
              <a:gd name="connsiteX1" fmla="*/ 0 w 4481322"/>
              <a:gd name="connsiteY1" fmla="*/ 5418015 h 5418015"/>
              <a:gd name="connsiteX2" fmla="*/ 0 w 4481322"/>
              <a:gd name="connsiteY2" fmla="*/ 7815 h 5418015"/>
              <a:gd name="connsiteX3" fmla="*/ 3718545 w 4481322"/>
              <a:gd name="connsiteY3" fmla="*/ 7815 h 5418015"/>
              <a:gd name="connsiteX4" fmla="*/ 4481322 w 4481322"/>
              <a:gd name="connsiteY4" fmla="*/ 0 h 5418015"/>
              <a:gd name="connsiteX5" fmla="*/ 4471493 w 4481322"/>
              <a:gd name="connsiteY5" fmla="*/ 3969548 h 5418015"/>
              <a:gd name="connsiteX0" fmla="*/ 3693774 w 4471493"/>
              <a:gd name="connsiteY0" fmla="*/ 5432857 h 5432857"/>
              <a:gd name="connsiteX1" fmla="*/ 0 w 4471493"/>
              <a:gd name="connsiteY1" fmla="*/ 5432857 h 5432857"/>
              <a:gd name="connsiteX2" fmla="*/ 0 w 4471493"/>
              <a:gd name="connsiteY2" fmla="*/ 22657 h 5432857"/>
              <a:gd name="connsiteX3" fmla="*/ 3718545 w 4471493"/>
              <a:gd name="connsiteY3" fmla="*/ 22657 h 5432857"/>
              <a:gd name="connsiteX4" fmla="*/ 4465054 w 4471493"/>
              <a:gd name="connsiteY4" fmla="*/ 0 h 5432857"/>
              <a:gd name="connsiteX5" fmla="*/ 4471493 w 4471493"/>
              <a:gd name="connsiteY5" fmla="*/ 3984390 h 5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1493" h="5432857">
                <a:moveTo>
                  <a:pt x="3693774" y="5432857"/>
                </a:moveTo>
                <a:lnTo>
                  <a:pt x="0" y="5432857"/>
                </a:lnTo>
                <a:lnTo>
                  <a:pt x="0" y="22657"/>
                </a:lnTo>
                <a:lnTo>
                  <a:pt x="3718545" y="22657"/>
                </a:lnTo>
                <a:lnTo>
                  <a:pt x="4465054" y="0"/>
                </a:lnTo>
                <a:cubicBezTo>
                  <a:pt x="4465054" y="1561841"/>
                  <a:pt x="4471493" y="3984390"/>
                  <a:pt x="4471493" y="3984390"/>
                </a:cubicBezTo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68400" tIns="1332000" rIns="90000" anchor="t" anchorCtr="0">
            <a:noAutofit/>
          </a:bodyPr>
          <a:lstStyle>
            <a:lvl1pPr marL="487221" indent="0" algn="l">
              <a:buNone/>
              <a:defRPr sz="1300" b="0">
                <a:solidFill>
                  <a:schemeClr val="accent6"/>
                </a:solidFill>
                <a:latin typeface="+mn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fr-CA" dirty="0"/>
          </a:p>
        </p:txBody>
      </p:sp>
      <p:sp>
        <p:nvSpPr>
          <p:cNvPr id="8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8085" y="4538032"/>
            <a:ext cx="106609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9554" y="4709625"/>
            <a:ext cx="1065600" cy="180000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  <a:lvl2pPr marL="358979" indent="0">
              <a:buNone/>
              <a:defRPr sz="900">
                <a:solidFill>
                  <a:schemeClr val="accent6"/>
                </a:solidFill>
              </a:defRPr>
            </a:lvl2pPr>
            <a:lvl3pPr marL="726503" indent="0">
              <a:buNone/>
              <a:defRPr sz="900">
                <a:solidFill>
                  <a:schemeClr val="accent6"/>
                </a:solidFill>
              </a:defRPr>
            </a:lvl3pPr>
            <a:lvl4pPr marL="1062688" indent="0">
              <a:buNone/>
              <a:defRPr sz="900">
                <a:solidFill>
                  <a:schemeClr val="accent6"/>
                </a:solidFill>
              </a:defRPr>
            </a:lvl4pPr>
            <a:lvl5pPr marL="1828447" indent="0">
              <a:buNone/>
              <a:defRPr sz="9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ubrik 3"/>
          <p:cNvSpPr>
            <a:spLocks noGrp="1"/>
          </p:cNvSpPr>
          <p:nvPr>
            <p:ph type="ctrTitle"/>
          </p:nvPr>
        </p:nvSpPr>
        <p:spPr>
          <a:xfrm rot="10800000" flipV="1">
            <a:off x="435238" y="1038724"/>
            <a:ext cx="3672067" cy="1255059"/>
          </a:xfrm>
        </p:spPr>
        <p:txBody>
          <a:bodyPr anchor="b" anchorCtr="0">
            <a:noAutofit/>
          </a:bodyPr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7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klippt hörn 10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7999" y="1296000"/>
            <a:ext cx="4176000" cy="30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 marL="871803" indent="-307695">
              <a:buFont typeface="Courier New" panose="02070309020205020404" pitchFamily="49" charset="0"/>
              <a:buChar char="-"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indent="-307695">
              <a:buSzPct val="90000"/>
              <a:buFont typeface="Wingdings" panose="05000000000000000000" pitchFamily="2" charset="2"/>
              <a:buChar char="w"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0000" y="1296000"/>
            <a:ext cx="4176000" cy="30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4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klippt hörn 2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fr-CA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88000" y="1296000"/>
            <a:ext cx="8568000" cy="3060000"/>
          </a:xfrm>
          <a:prstGeom prst="rect">
            <a:avLst/>
          </a:prstGeom>
        </p:spPr>
        <p:txBody>
          <a:bodyPr vert="horz" lIns="82052" tIns="41026" rIns="82052" bIns="4102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39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klippt hörn 10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7999" y="1296000"/>
            <a:ext cx="4176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 marL="871803" indent="-307695">
              <a:buFont typeface="Courier New" panose="02070309020205020404" pitchFamily="49" charset="0"/>
              <a:buChar char="-"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indent="-307695">
              <a:buSzPct val="90000"/>
              <a:buFont typeface="Wingdings" panose="05000000000000000000" pitchFamily="2" charset="2"/>
              <a:buChar char="w"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0000" y="1295999"/>
            <a:ext cx="4176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 marL="871803" indent="-307695">
              <a:buFont typeface="Courier New" panose="02070309020205020404" pitchFamily="49" charset="0"/>
              <a:buChar char="-"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indent="-307695">
              <a:buSzPct val="90000"/>
              <a:buFont typeface="Wingdings" panose="05000000000000000000" pitchFamily="2" charset="2"/>
              <a:buChar char="w"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3"/>
          </p:nvPr>
        </p:nvSpPr>
        <p:spPr>
          <a:xfrm>
            <a:off x="287999" y="2912570"/>
            <a:ext cx="4176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 marL="871803" indent="-307695">
              <a:buFont typeface="Courier New" panose="02070309020205020404" pitchFamily="49" charset="0"/>
              <a:buChar char="-"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indent="-307695">
              <a:buSzPct val="90000"/>
              <a:buFont typeface="Wingdings" panose="05000000000000000000" pitchFamily="2" charset="2"/>
              <a:buChar char="w"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4"/>
          </p:nvPr>
        </p:nvSpPr>
        <p:spPr>
          <a:xfrm>
            <a:off x="4680000" y="2912570"/>
            <a:ext cx="4176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 marL="871803" indent="-307695">
              <a:buFont typeface="Courier New" panose="02070309020205020404" pitchFamily="49" charset="0"/>
              <a:buChar char="-"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indent="-307695">
              <a:buSzPct val="90000"/>
              <a:buFont typeface="Wingdings" panose="05000000000000000000" pitchFamily="2" charset="2"/>
              <a:buChar char="w"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321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Rektangel med klippt hörn 12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29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09068" y="287999"/>
            <a:ext cx="2846933" cy="676889"/>
          </a:xfr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8000" y="288000"/>
            <a:ext cx="5580000" cy="40932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6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3" indent="0">
              <a:buNone/>
              <a:defRPr sz="2000"/>
            </a:lvl7pPr>
            <a:lvl8pPr marL="3200158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08400" y="1009768"/>
            <a:ext cx="2847600" cy="337149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6" indent="0">
              <a:buNone/>
              <a:defRPr sz="900"/>
            </a:lvl4pPr>
            <a:lvl5pPr marL="1828662" indent="0">
              <a:buNone/>
              <a:defRPr sz="900"/>
            </a:lvl5pPr>
            <a:lvl6pPr marL="2285827" indent="0">
              <a:buNone/>
              <a:defRPr sz="900"/>
            </a:lvl6pPr>
            <a:lvl7pPr marL="2742993" indent="0">
              <a:buNone/>
              <a:defRPr sz="900"/>
            </a:lvl7pPr>
            <a:lvl8pPr marL="3200158" indent="0">
              <a:buNone/>
              <a:defRPr sz="900"/>
            </a:lvl8pPr>
            <a:lvl9pPr marL="365732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Rektangel med klippt hörn 13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0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88000" y="288000"/>
            <a:ext cx="8568000" cy="40932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6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3" indent="0">
              <a:buNone/>
              <a:defRPr sz="2000"/>
            </a:lvl7pPr>
            <a:lvl8pPr marL="3200158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Rektangel med klippt hörn 11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295200" y="511200"/>
            <a:ext cx="4704120" cy="855873"/>
          </a:xfrm>
          <a:custGeom>
            <a:avLst/>
            <a:gdLst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8800 w 4708800"/>
              <a:gd name="connsiteY3" fmla="*/ 853200 h 855873"/>
              <a:gd name="connsiteX4" fmla="*/ 4276800 w 4708800"/>
              <a:gd name="connsiteY4" fmla="*/ 855873 h 855873"/>
              <a:gd name="connsiteX5" fmla="*/ 0 w 4708800"/>
              <a:gd name="connsiteY5" fmla="*/ 853200 h 855873"/>
              <a:gd name="connsiteX6" fmla="*/ 0 w 4708800"/>
              <a:gd name="connsiteY6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708800 w 4708800"/>
              <a:gd name="connsiteY4" fmla="*/ 853200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455303 w 4708800"/>
              <a:gd name="connsiteY4" fmla="*/ 744558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455303 w 4566597"/>
              <a:gd name="connsiteY2" fmla="*/ 744558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536784 w 4566597"/>
              <a:gd name="connsiteY2" fmla="*/ 762665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81662"/>
              <a:gd name="connsiteY0" fmla="*/ 0 h 855873"/>
              <a:gd name="connsiteX1" fmla="*/ 4566597 w 4581662"/>
              <a:gd name="connsiteY1" fmla="*/ 0 h 855873"/>
              <a:gd name="connsiteX2" fmla="*/ 4581662 w 4581662"/>
              <a:gd name="connsiteY2" fmla="*/ 762665 h 855873"/>
              <a:gd name="connsiteX3" fmla="*/ 4276800 w 4581662"/>
              <a:gd name="connsiteY3" fmla="*/ 855873 h 855873"/>
              <a:gd name="connsiteX4" fmla="*/ 0 w 4581662"/>
              <a:gd name="connsiteY4" fmla="*/ 853200 h 855873"/>
              <a:gd name="connsiteX5" fmla="*/ 0 w 458166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62665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85104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0601"/>
              <a:gd name="connsiteY0" fmla="*/ 0 h 855873"/>
              <a:gd name="connsiteX1" fmla="*/ 4566597 w 4570601"/>
              <a:gd name="connsiteY1" fmla="*/ 0 h 855873"/>
              <a:gd name="connsiteX2" fmla="*/ 4570601 w 4570601"/>
              <a:gd name="connsiteY2" fmla="*/ 543882 h 855873"/>
              <a:gd name="connsiteX3" fmla="*/ 4276800 w 4570601"/>
              <a:gd name="connsiteY3" fmla="*/ 855873 h 855873"/>
              <a:gd name="connsiteX4" fmla="*/ 0 w 4570601"/>
              <a:gd name="connsiteY4" fmla="*/ 853200 h 855873"/>
              <a:gd name="connsiteX5" fmla="*/ 0 w 4570601"/>
              <a:gd name="connsiteY5" fmla="*/ 0 h 8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601" h="855873">
                <a:moveTo>
                  <a:pt x="0" y="0"/>
                </a:moveTo>
                <a:lnTo>
                  <a:pt x="4566597" y="0"/>
                </a:lnTo>
                <a:cubicBezTo>
                  <a:pt x="4567932" y="181294"/>
                  <a:pt x="4569266" y="362588"/>
                  <a:pt x="4570601" y="543882"/>
                </a:cubicBezTo>
                <a:lnTo>
                  <a:pt x="4276800" y="855873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smtClean="0"/>
              <a:t>Klicka här för att skriva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1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0"/>
          </p:nvPr>
        </p:nvSpPr>
        <p:spPr>
          <a:xfrm>
            <a:off x="288000" y="288000"/>
            <a:ext cx="4176000" cy="40932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6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3" indent="0">
              <a:buNone/>
              <a:defRPr sz="2000"/>
            </a:lvl7pPr>
            <a:lvl8pPr marL="3200158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1"/>
          </p:nvPr>
        </p:nvSpPr>
        <p:spPr>
          <a:xfrm>
            <a:off x="4680000" y="288000"/>
            <a:ext cx="4176000" cy="40932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6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3" indent="0">
              <a:buNone/>
              <a:defRPr sz="2000"/>
            </a:lvl7pPr>
            <a:lvl8pPr marL="3200158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Rektangel med klippt hörn 14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511201"/>
            <a:ext cx="3752000" cy="750334"/>
          </a:xfrm>
          <a:custGeom>
            <a:avLst/>
            <a:gdLst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8800 w 4708800"/>
              <a:gd name="connsiteY3" fmla="*/ 853200 h 855873"/>
              <a:gd name="connsiteX4" fmla="*/ 4276800 w 4708800"/>
              <a:gd name="connsiteY4" fmla="*/ 855873 h 855873"/>
              <a:gd name="connsiteX5" fmla="*/ 0 w 4708800"/>
              <a:gd name="connsiteY5" fmla="*/ 853200 h 855873"/>
              <a:gd name="connsiteX6" fmla="*/ 0 w 4708800"/>
              <a:gd name="connsiteY6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708800 w 4708800"/>
              <a:gd name="connsiteY4" fmla="*/ 853200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455303 w 4708800"/>
              <a:gd name="connsiteY4" fmla="*/ 744558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455303 w 4566597"/>
              <a:gd name="connsiteY2" fmla="*/ 744558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536784 w 4566597"/>
              <a:gd name="connsiteY2" fmla="*/ 762665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81662"/>
              <a:gd name="connsiteY0" fmla="*/ 0 h 855873"/>
              <a:gd name="connsiteX1" fmla="*/ 4566597 w 4581662"/>
              <a:gd name="connsiteY1" fmla="*/ 0 h 855873"/>
              <a:gd name="connsiteX2" fmla="*/ 4581662 w 4581662"/>
              <a:gd name="connsiteY2" fmla="*/ 762665 h 855873"/>
              <a:gd name="connsiteX3" fmla="*/ 4276800 w 4581662"/>
              <a:gd name="connsiteY3" fmla="*/ 855873 h 855873"/>
              <a:gd name="connsiteX4" fmla="*/ 0 w 4581662"/>
              <a:gd name="connsiteY4" fmla="*/ 853200 h 855873"/>
              <a:gd name="connsiteX5" fmla="*/ 0 w 458166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62665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85104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0601"/>
              <a:gd name="connsiteY0" fmla="*/ 0 h 855873"/>
              <a:gd name="connsiteX1" fmla="*/ 4566597 w 4570601"/>
              <a:gd name="connsiteY1" fmla="*/ 0 h 855873"/>
              <a:gd name="connsiteX2" fmla="*/ 4570601 w 4570601"/>
              <a:gd name="connsiteY2" fmla="*/ 543882 h 855873"/>
              <a:gd name="connsiteX3" fmla="*/ 4276800 w 4570601"/>
              <a:gd name="connsiteY3" fmla="*/ 855873 h 855873"/>
              <a:gd name="connsiteX4" fmla="*/ 0 w 4570601"/>
              <a:gd name="connsiteY4" fmla="*/ 853200 h 855873"/>
              <a:gd name="connsiteX5" fmla="*/ 0 w 4570601"/>
              <a:gd name="connsiteY5" fmla="*/ 0 h 8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601" h="855873">
                <a:moveTo>
                  <a:pt x="0" y="0"/>
                </a:moveTo>
                <a:lnTo>
                  <a:pt x="4566597" y="0"/>
                </a:lnTo>
                <a:cubicBezTo>
                  <a:pt x="4567932" y="181294"/>
                  <a:pt x="4569266" y="362588"/>
                  <a:pt x="4570601" y="543882"/>
                </a:cubicBezTo>
                <a:lnTo>
                  <a:pt x="4276800" y="855873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smtClean="0"/>
              <a:t>Klicka här för att skriva rubrik</a:t>
            </a:r>
            <a:endParaRPr lang="sv-SE" dirty="0"/>
          </a:p>
        </p:txBody>
      </p:sp>
      <p:sp>
        <p:nvSpPr>
          <p:cNvPr id="17" name="Platshållare för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0" y="511200"/>
            <a:ext cx="3752000" cy="750334"/>
          </a:xfrm>
          <a:custGeom>
            <a:avLst/>
            <a:gdLst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3200"/>
              <a:gd name="connsiteX1" fmla="*/ 4566597 w 4708800"/>
              <a:gd name="connsiteY1" fmla="*/ 0 h 853200"/>
              <a:gd name="connsiteX2" fmla="*/ 4708800 w 4708800"/>
              <a:gd name="connsiteY2" fmla="*/ 142203 h 853200"/>
              <a:gd name="connsiteX3" fmla="*/ 4708800 w 4708800"/>
              <a:gd name="connsiteY3" fmla="*/ 853200 h 853200"/>
              <a:gd name="connsiteX4" fmla="*/ 0 w 4708800"/>
              <a:gd name="connsiteY4" fmla="*/ 853200 h 853200"/>
              <a:gd name="connsiteX5" fmla="*/ 0 w 4708800"/>
              <a:gd name="connsiteY5" fmla="*/ 0 h 853200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8800 w 4708800"/>
              <a:gd name="connsiteY3" fmla="*/ 853200 h 855873"/>
              <a:gd name="connsiteX4" fmla="*/ 4276800 w 4708800"/>
              <a:gd name="connsiteY4" fmla="*/ 855873 h 855873"/>
              <a:gd name="connsiteX5" fmla="*/ 0 w 4708800"/>
              <a:gd name="connsiteY5" fmla="*/ 853200 h 855873"/>
              <a:gd name="connsiteX6" fmla="*/ 0 w 4708800"/>
              <a:gd name="connsiteY6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708800 w 4708800"/>
              <a:gd name="connsiteY4" fmla="*/ 853200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8800"/>
              <a:gd name="connsiteY0" fmla="*/ 0 h 855873"/>
              <a:gd name="connsiteX1" fmla="*/ 4566597 w 4708800"/>
              <a:gd name="connsiteY1" fmla="*/ 0 h 855873"/>
              <a:gd name="connsiteX2" fmla="*/ 4708800 w 4708800"/>
              <a:gd name="connsiteY2" fmla="*/ 142203 h 855873"/>
              <a:gd name="connsiteX3" fmla="*/ 4702313 w 4708800"/>
              <a:gd name="connsiteY3" fmla="*/ 620483 h 855873"/>
              <a:gd name="connsiteX4" fmla="*/ 4455303 w 4708800"/>
              <a:gd name="connsiteY4" fmla="*/ 744558 h 855873"/>
              <a:gd name="connsiteX5" fmla="*/ 4276800 w 4708800"/>
              <a:gd name="connsiteY5" fmla="*/ 855873 h 855873"/>
              <a:gd name="connsiteX6" fmla="*/ 0 w 4708800"/>
              <a:gd name="connsiteY6" fmla="*/ 853200 h 855873"/>
              <a:gd name="connsiteX7" fmla="*/ 0 w 4708800"/>
              <a:gd name="connsiteY7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702313"/>
              <a:gd name="connsiteY0" fmla="*/ 0 h 855873"/>
              <a:gd name="connsiteX1" fmla="*/ 4566597 w 4702313"/>
              <a:gd name="connsiteY1" fmla="*/ 0 h 855873"/>
              <a:gd name="connsiteX2" fmla="*/ 4702313 w 4702313"/>
              <a:gd name="connsiteY2" fmla="*/ 620483 h 855873"/>
              <a:gd name="connsiteX3" fmla="*/ 4455303 w 4702313"/>
              <a:gd name="connsiteY3" fmla="*/ 744558 h 855873"/>
              <a:gd name="connsiteX4" fmla="*/ 4276800 w 4702313"/>
              <a:gd name="connsiteY4" fmla="*/ 855873 h 855873"/>
              <a:gd name="connsiteX5" fmla="*/ 0 w 4702313"/>
              <a:gd name="connsiteY5" fmla="*/ 853200 h 855873"/>
              <a:gd name="connsiteX6" fmla="*/ 0 w 4702313"/>
              <a:gd name="connsiteY6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455303 w 4566597"/>
              <a:gd name="connsiteY2" fmla="*/ 744558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66597"/>
              <a:gd name="connsiteY0" fmla="*/ 0 h 855873"/>
              <a:gd name="connsiteX1" fmla="*/ 4566597 w 4566597"/>
              <a:gd name="connsiteY1" fmla="*/ 0 h 855873"/>
              <a:gd name="connsiteX2" fmla="*/ 4536784 w 4566597"/>
              <a:gd name="connsiteY2" fmla="*/ 762665 h 855873"/>
              <a:gd name="connsiteX3" fmla="*/ 4276800 w 4566597"/>
              <a:gd name="connsiteY3" fmla="*/ 855873 h 855873"/>
              <a:gd name="connsiteX4" fmla="*/ 0 w 4566597"/>
              <a:gd name="connsiteY4" fmla="*/ 853200 h 855873"/>
              <a:gd name="connsiteX5" fmla="*/ 0 w 4566597"/>
              <a:gd name="connsiteY5" fmla="*/ 0 h 855873"/>
              <a:gd name="connsiteX0" fmla="*/ 0 w 4581662"/>
              <a:gd name="connsiteY0" fmla="*/ 0 h 855873"/>
              <a:gd name="connsiteX1" fmla="*/ 4566597 w 4581662"/>
              <a:gd name="connsiteY1" fmla="*/ 0 h 855873"/>
              <a:gd name="connsiteX2" fmla="*/ 4581662 w 4581662"/>
              <a:gd name="connsiteY2" fmla="*/ 762665 h 855873"/>
              <a:gd name="connsiteX3" fmla="*/ 4276800 w 4581662"/>
              <a:gd name="connsiteY3" fmla="*/ 855873 h 855873"/>
              <a:gd name="connsiteX4" fmla="*/ 0 w 4581662"/>
              <a:gd name="connsiteY4" fmla="*/ 853200 h 855873"/>
              <a:gd name="connsiteX5" fmla="*/ 0 w 458166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62665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6052"/>
              <a:gd name="connsiteY0" fmla="*/ 0 h 855873"/>
              <a:gd name="connsiteX1" fmla="*/ 4566597 w 4576052"/>
              <a:gd name="connsiteY1" fmla="*/ 0 h 855873"/>
              <a:gd name="connsiteX2" fmla="*/ 4576052 w 4576052"/>
              <a:gd name="connsiteY2" fmla="*/ 785104 h 855873"/>
              <a:gd name="connsiteX3" fmla="*/ 4276800 w 4576052"/>
              <a:gd name="connsiteY3" fmla="*/ 855873 h 855873"/>
              <a:gd name="connsiteX4" fmla="*/ 0 w 4576052"/>
              <a:gd name="connsiteY4" fmla="*/ 853200 h 855873"/>
              <a:gd name="connsiteX5" fmla="*/ 0 w 4576052"/>
              <a:gd name="connsiteY5" fmla="*/ 0 h 855873"/>
              <a:gd name="connsiteX0" fmla="*/ 0 w 4570601"/>
              <a:gd name="connsiteY0" fmla="*/ 0 h 855873"/>
              <a:gd name="connsiteX1" fmla="*/ 4566597 w 4570601"/>
              <a:gd name="connsiteY1" fmla="*/ 0 h 855873"/>
              <a:gd name="connsiteX2" fmla="*/ 4570601 w 4570601"/>
              <a:gd name="connsiteY2" fmla="*/ 543882 h 855873"/>
              <a:gd name="connsiteX3" fmla="*/ 4276800 w 4570601"/>
              <a:gd name="connsiteY3" fmla="*/ 855873 h 855873"/>
              <a:gd name="connsiteX4" fmla="*/ 0 w 4570601"/>
              <a:gd name="connsiteY4" fmla="*/ 853200 h 855873"/>
              <a:gd name="connsiteX5" fmla="*/ 0 w 4570601"/>
              <a:gd name="connsiteY5" fmla="*/ 0 h 8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601" h="855873">
                <a:moveTo>
                  <a:pt x="0" y="0"/>
                </a:moveTo>
                <a:lnTo>
                  <a:pt x="4566597" y="0"/>
                </a:lnTo>
                <a:cubicBezTo>
                  <a:pt x="4567932" y="181294"/>
                  <a:pt x="4569266" y="362588"/>
                  <a:pt x="4570601" y="543882"/>
                </a:cubicBezTo>
                <a:lnTo>
                  <a:pt x="4276800" y="855873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smtClean="0"/>
              <a:t>Klicka här för att skriva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0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3312000" y="1296000"/>
            <a:ext cx="2520000" cy="1440000"/>
          </a:xfrm>
          <a:prstGeom prst="rect">
            <a:avLst/>
          </a:prstGeom>
        </p:spPr>
        <p:txBody>
          <a:bodyPr tIns="41995"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 smtClean="0"/>
          </a:p>
        </p:txBody>
      </p:sp>
      <p:sp>
        <p:nvSpPr>
          <p:cNvPr id="12" name="Espace réservé pour une image  9"/>
          <p:cNvSpPr>
            <a:spLocks noGrp="1"/>
          </p:cNvSpPr>
          <p:nvPr>
            <p:ph type="pic" sz="quarter" idx="18"/>
          </p:nvPr>
        </p:nvSpPr>
        <p:spPr>
          <a:xfrm>
            <a:off x="3312000" y="2921173"/>
            <a:ext cx="2520000" cy="1440000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/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21"/>
          </p:nvPr>
        </p:nvSpPr>
        <p:spPr>
          <a:xfrm>
            <a:off x="611560" y="2921173"/>
            <a:ext cx="2520000" cy="1440000"/>
          </a:xfrm>
          <a:prstGeom prst="rect">
            <a:avLst/>
          </a:prstGeom>
        </p:spPr>
        <p:txBody>
          <a:bodyPr tIns="41995"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 smtClean="0"/>
          </a:p>
        </p:txBody>
      </p:sp>
      <p:sp>
        <p:nvSpPr>
          <p:cNvPr id="15" name="Espace réservé pour une image  7"/>
          <p:cNvSpPr>
            <a:spLocks noGrp="1"/>
          </p:cNvSpPr>
          <p:nvPr>
            <p:ph type="pic" sz="quarter" idx="22"/>
          </p:nvPr>
        </p:nvSpPr>
        <p:spPr>
          <a:xfrm>
            <a:off x="6012440" y="1296000"/>
            <a:ext cx="2520000" cy="1440000"/>
          </a:xfrm>
          <a:prstGeom prst="snip1Rect">
            <a:avLst>
              <a:gd name="adj" fmla="val 22554"/>
            </a:avLst>
          </a:prstGeom>
        </p:spPr>
        <p:txBody>
          <a:bodyPr tIns="41995"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 smtClean="0"/>
          </a:p>
        </p:txBody>
      </p:sp>
      <p:sp>
        <p:nvSpPr>
          <p:cNvPr id="16" name="Espace réservé pour une image  9"/>
          <p:cNvSpPr>
            <a:spLocks noGrp="1"/>
          </p:cNvSpPr>
          <p:nvPr>
            <p:ph type="pic" sz="quarter" idx="23"/>
          </p:nvPr>
        </p:nvSpPr>
        <p:spPr>
          <a:xfrm>
            <a:off x="6012440" y="2921173"/>
            <a:ext cx="2520000" cy="1440000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/>
          </a:p>
        </p:txBody>
      </p:sp>
      <p:sp>
        <p:nvSpPr>
          <p:cNvPr id="17" name="Espace réservé pour une image  7"/>
          <p:cNvSpPr>
            <a:spLocks noGrp="1"/>
          </p:cNvSpPr>
          <p:nvPr>
            <p:ph type="pic" sz="quarter" idx="24"/>
          </p:nvPr>
        </p:nvSpPr>
        <p:spPr>
          <a:xfrm>
            <a:off x="611560" y="1296000"/>
            <a:ext cx="2520000" cy="1440000"/>
          </a:xfrm>
          <a:prstGeom prst="rect">
            <a:avLst/>
          </a:prstGeom>
        </p:spPr>
        <p:txBody>
          <a:bodyPr tIns="41995"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fr-CA" dirty="0" smtClean="0"/>
          </a:p>
        </p:txBody>
      </p:sp>
      <p:sp>
        <p:nvSpPr>
          <p:cNvPr id="20" name="Rektangel med klippt hörn 19"/>
          <p:cNvSpPr/>
          <p:nvPr userDrawn="1"/>
        </p:nvSpPr>
        <p:spPr>
          <a:xfrm flipV="1">
            <a:off x="-2381" y="4677934"/>
            <a:ext cx="7484400" cy="180000"/>
          </a:xfrm>
          <a:prstGeom prst="snip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/>
            <a:endParaRPr lang="sv-SE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77910"/>
            <a:ext cx="721604" cy="180025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78810"/>
            <a:ext cx="4067976" cy="179125"/>
          </a:xfrm>
          <a:prstGeom prst="rect">
            <a:avLst/>
          </a:prstGeom>
        </p:spPr>
        <p:txBody>
          <a:bodyPr vert="horz" lIns="82794" tIns="45716" rIns="82794" bIns="45716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9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936000"/>
          </a:xfrm>
          <a:prstGeom prst="rect">
            <a:avLst/>
          </a:prstGeom>
        </p:spPr>
        <p:txBody>
          <a:bodyPr vert="horz" lIns="91422" tIns="45710" rIns="91422" bIns="45710" rtlCol="0" anchor="t" anchorCtr="0">
            <a:normAutofit/>
          </a:bodyPr>
          <a:lstStyle/>
          <a:p>
            <a:endParaRPr lang="sv-S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4211199" y="4648316"/>
            <a:ext cx="721604" cy="230400"/>
          </a:xfrm>
          <a:prstGeom prst="rect">
            <a:avLst/>
          </a:prstGeom>
        </p:spPr>
        <p:txBody>
          <a:bodyPr vert="horz" lIns="82052" tIns="41026" rIns="0" bIns="41026" rtlCol="0" anchor="ctr"/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fld id="{6008F345-272B-4070-AF26-BA172EEA205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00" y="1296000"/>
            <a:ext cx="8568000" cy="3059794"/>
          </a:xfrm>
          <a:prstGeom prst="rect">
            <a:avLst/>
          </a:prstGeom>
        </p:spPr>
        <p:txBody>
          <a:bodyPr vert="horz" lIns="82052" tIns="41026" rIns="82052" bIns="41026" rtlCol="0">
            <a:normAutofit/>
          </a:bodyPr>
          <a:lstStyle/>
          <a:p>
            <a:pPr lvl="0"/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88000" y="4648315"/>
            <a:ext cx="4067976" cy="229500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00" y="4672800"/>
            <a:ext cx="846000" cy="2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99" r:id="rId4"/>
    <p:sldLayoutId id="2147483682" r:id="rId5"/>
    <p:sldLayoutId id="2147483694" r:id="rId6"/>
    <p:sldLayoutId id="2147483695" r:id="rId7"/>
    <p:sldLayoutId id="2147483696" r:id="rId8"/>
    <p:sldLayoutId id="2147483666" r:id="rId9"/>
    <p:sldLayoutId id="2147483663" r:id="rId10"/>
    <p:sldLayoutId id="2147483702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224" rtl="0" eaLnBrk="1" latinLnBrk="0" hangingPunct="1">
        <a:spcBef>
          <a:spcPct val="0"/>
        </a:spcBef>
        <a:buNone/>
        <a:tabLst/>
        <a:defRPr sz="2400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7695" indent="-307695" algn="l" defTabSz="914224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"/>
        <a:defRPr sz="1600" b="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64109" indent="-205130" algn="l" defTabSz="914224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lang="fr-FR" sz="1400" kern="1200" baseline="0" dirty="0" smtClean="0">
          <a:solidFill>
            <a:schemeClr val="accent4"/>
          </a:solidFill>
          <a:latin typeface="+mn-lt"/>
          <a:ea typeface="+mn-ea"/>
          <a:cs typeface="+mn-cs"/>
        </a:defRPr>
      </a:lvl2pPr>
      <a:lvl3pPr marL="964397" marR="0" indent="-237894" algn="l" defTabSz="91422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Courier New" panose="02070309020205020404" pitchFamily="49" charset="0"/>
        <a:buChar char="-"/>
        <a:tabLst/>
        <a:defRPr lang="fr-FR" sz="1400" kern="1200" dirty="0" smtClean="0">
          <a:solidFill>
            <a:schemeClr val="accent4"/>
          </a:solidFill>
          <a:latin typeface="+mn-lt"/>
          <a:ea typeface="+mn-ea"/>
          <a:cs typeface="+mn-cs"/>
        </a:defRPr>
      </a:lvl3pPr>
      <a:lvl4pPr marL="1290611" marR="0" indent="-227923" algn="l" defTabSz="91422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Pct val="96000"/>
        <a:buFont typeface="Wingdings" panose="05000000000000000000" pitchFamily="2" charset="2"/>
        <a:buChar char=""/>
        <a:tabLst/>
        <a:defRPr lang="fr-FR" sz="1800" kern="1200" baseline="0" dirty="0" smtClean="0">
          <a:solidFill>
            <a:schemeClr val="accent4"/>
          </a:solidFill>
          <a:latin typeface="+mn-lt"/>
          <a:ea typeface="+mn-ea"/>
          <a:cs typeface="+mn-cs"/>
        </a:defRPr>
      </a:lvl4pPr>
      <a:lvl5pPr marL="2057003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9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2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1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1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rkiv.nmcu.org/kompetanse/full_kontroll_web.pdf" TargetMode="External"/><Relationship Id="rId3" Type="http://schemas.microsoft.com/office/2007/relationships/hdphoto" Target="../media/hdphoto2.wdp"/><Relationship Id="rId7" Type="http://schemas.openxmlformats.org/officeDocument/2006/relationships/hyperlink" Target="http://www.dinamoto.i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hyperlink" Target="http://www.trafikverket.se/vg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sforsakringar.se/globalassets/aa-global/dokument/ovrigt/aa-om-oss/forskning/00000-rapport-sakrare-sidoomrade-mcperspektiv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gvesen.no/_attachment/69909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mailto:grus@svmc.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fikverket.se/tjanster/Anmal-skador-och-brister/Vagrapportor/Appen-Live-Trafik/" TargetMode="External"/><Relationship Id="rId5" Type="http://schemas.openxmlformats.org/officeDocument/2006/relationships/hyperlink" Target="http://www.trafikverket.se/tjanster/Anmal-skador-och-brister/Vagrapportor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sforsakringar.se/globalassets/aa-global/dokument/ovrigt/aa-om-oss/forskning/00000-rapport-sakrare-sidoomrade-mcperspektiv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67" y="85023"/>
            <a:ext cx="8784000" cy="4140000"/>
          </a:xfr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-7496" y="3229174"/>
            <a:ext cx="5580000" cy="1923385"/>
          </a:xfrm>
        </p:spPr>
        <p:txBody>
          <a:bodyPr/>
          <a:lstStyle/>
          <a:p>
            <a:r>
              <a:rPr lang="sv-SE" sz="1400" dirty="0" smtClean="0"/>
              <a:t>Johan Granlund</a:t>
            </a:r>
            <a:r>
              <a:rPr lang="sv-SE" sz="1400" dirty="0"/>
              <a:t>, tankeledare &amp; expert </a:t>
            </a:r>
            <a:r>
              <a:rPr lang="sv-SE" sz="1400" dirty="0" smtClean="0"/>
              <a:t>vägteknik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98821" y="4827432"/>
            <a:ext cx="1487052" cy="180000"/>
          </a:xfrm>
        </p:spPr>
        <p:txBody>
          <a:bodyPr/>
          <a:lstStyle/>
          <a:p>
            <a:r>
              <a:rPr lang="sv-SE" dirty="0" smtClean="0"/>
              <a:t>Transportforum 2017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 rot="10800000" flipV="1">
            <a:off x="411347" y="3424823"/>
            <a:ext cx="5144762" cy="581808"/>
          </a:xfrm>
        </p:spPr>
        <p:txBody>
          <a:bodyPr/>
          <a:lstStyle/>
          <a:p>
            <a:r>
              <a:rPr lang="sv-SE" sz="1600" dirty="0" smtClean="0"/>
              <a:t>(</a:t>
            </a:r>
            <a:r>
              <a:rPr lang="sv-SE" sz="1600" dirty="0"/>
              <a:t>Brist på) MC-hänsyn </a:t>
            </a:r>
            <a:r>
              <a:rPr lang="sv-SE" sz="1600" dirty="0" smtClean="0"/>
              <a:t>vid drift</a:t>
            </a:r>
            <a:r>
              <a:rPr lang="sv-SE" sz="1600" dirty="0"/>
              <a:t>, underhåll och utformning av </a:t>
            </a:r>
            <a:r>
              <a:rPr lang="sv-SE" sz="1600" dirty="0" smtClean="0"/>
              <a:t>vägar</a:t>
            </a:r>
            <a:endParaRPr lang="sv-SE" sz="1600" cap="none" dirty="0"/>
          </a:p>
        </p:txBody>
      </p:sp>
      <p:sp>
        <p:nvSpPr>
          <p:cNvPr id="13" name="textruta 12"/>
          <p:cNvSpPr txBox="1"/>
          <p:nvPr/>
        </p:nvSpPr>
        <p:spPr>
          <a:xfrm>
            <a:off x="7876184" y="4117301"/>
            <a:ext cx="1116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i="1" dirty="0" smtClean="0">
                <a:solidFill>
                  <a:schemeClr val="accent4"/>
                </a:solidFill>
              </a:rPr>
              <a:t>Bild: RSSE</a:t>
            </a:r>
            <a:endParaRPr lang="sv-SE" sz="8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89523" y="2772962"/>
            <a:ext cx="8874964" cy="1856590"/>
          </a:xfrm>
        </p:spPr>
        <p:txBody>
          <a:bodyPr>
            <a:noAutofit/>
          </a:bodyPr>
          <a:lstStyle/>
          <a:p>
            <a:r>
              <a:rPr lang="sv-SE" dirty="0"/>
              <a:t>MC-däck har mindre kontaktyta än bildäck mot vägbanan. </a:t>
            </a:r>
          </a:p>
          <a:p>
            <a:r>
              <a:rPr lang="sv-SE" dirty="0" smtClean="0"/>
              <a:t>Förare </a:t>
            </a:r>
            <a:r>
              <a:rPr lang="sv-SE" dirty="0"/>
              <a:t>&amp; passagerare </a:t>
            </a:r>
            <a:r>
              <a:rPr lang="sv-SE" dirty="0" smtClean="0"/>
              <a:t>utgör hög </a:t>
            </a:r>
            <a:r>
              <a:rPr lang="sv-SE" dirty="0"/>
              <a:t>andel av </a:t>
            </a:r>
            <a:r>
              <a:rPr lang="sv-SE" dirty="0" smtClean="0"/>
              <a:t>MC-ekipagets </a:t>
            </a:r>
            <a:r>
              <a:rPr lang="sv-SE" dirty="0"/>
              <a:t>tyngd. </a:t>
            </a:r>
            <a:endParaRPr lang="sv-SE" dirty="0" smtClean="0"/>
          </a:p>
          <a:p>
            <a:r>
              <a:rPr lang="sv-SE" dirty="0" smtClean="0"/>
              <a:t>Vid kurvtagning med motorcykel förskjuts tyngdpunkten i sidled, jfr krängande lastbilssläp. </a:t>
            </a:r>
          </a:p>
          <a:p>
            <a:r>
              <a:rPr lang="sv-SE" dirty="0"/>
              <a:t>P</a:t>
            </a:r>
            <a:r>
              <a:rPr lang="sv-SE" dirty="0" smtClean="0"/>
              <a:t>å hal väg väljer många lodrät kroppsposition i kurva, vilket påverkar behovet </a:t>
            </a:r>
            <a:r>
              <a:rPr lang="sv-SE" dirty="0"/>
              <a:t>av </a:t>
            </a:r>
            <a:r>
              <a:rPr lang="sv-SE" dirty="0" smtClean="0"/>
              <a:t>tvärfall. </a:t>
            </a:r>
          </a:p>
          <a:p>
            <a:pPr marL="0" indent="0">
              <a:buNone/>
            </a:pPr>
            <a:r>
              <a:rPr lang="sv-SE" dirty="0" smtClean="0"/>
              <a:t>I dagsläget beaktas inte sidoförskjutning </a:t>
            </a:r>
            <a:r>
              <a:rPr lang="sv-SE" dirty="0"/>
              <a:t>av </a:t>
            </a:r>
            <a:r>
              <a:rPr lang="sv-SE" dirty="0" smtClean="0"/>
              <a:t>tyngdpunkt, när vägars tvärfall utformas.           Därför byggs nya vägar systematiskt med för litet tvärfall.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13173" y="288000"/>
            <a:ext cx="8841069" cy="480545"/>
          </a:xfrm>
        </p:spPr>
        <p:txBody>
          <a:bodyPr>
            <a:noAutofit/>
          </a:bodyPr>
          <a:lstStyle/>
          <a:p>
            <a:r>
              <a:rPr lang="sv-SE" dirty="0" smtClean="0"/>
              <a:t>Kurvor utformas för personbil utan tyngdpunktsförskjutning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8176" y="868015"/>
            <a:ext cx="1099463" cy="162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60" y="893592"/>
            <a:ext cx="219456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27" y="874409"/>
            <a:ext cx="227686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1639818" y="2485472"/>
            <a:ext cx="1176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>
                <a:solidFill>
                  <a:schemeClr val="accent4"/>
                </a:solidFill>
              </a:rPr>
              <a:t>Bild: </a:t>
            </a:r>
            <a:r>
              <a:rPr lang="sv-SE" sz="800" i="1" dirty="0" smtClean="0">
                <a:solidFill>
                  <a:schemeClr val="accent4"/>
                </a:solidFill>
                <a:hlinkClick r:id="rId7"/>
              </a:rPr>
              <a:t>www.dinamoto.it</a:t>
            </a:r>
            <a:r>
              <a:rPr lang="sv-SE" sz="800" i="1" dirty="0" smtClean="0">
                <a:solidFill>
                  <a:schemeClr val="accent4"/>
                </a:solidFill>
              </a:rPr>
              <a:t> </a:t>
            </a:r>
            <a:endParaRPr lang="en-US" sz="800" i="1" dirty="0">
              <a:solidFill>
                <a:schemeClr val="accent4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78176" y="2499234"/>
            <a:ext cx="1517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>
                <a:solidFill>
                  <a:schemeClr val="accent4"/>
                </a:solidFill>
              </a:rPr>
              <a:t>Bild: </a:t>
            </a:r>
            <a:r>
              <a:rPr lang="sv-SE" sz="800" i="1" dirty="0" smtClean="0">
                <a:solidFill>
                  <a:schemeClr val="accent4"/>
                </a:solidFill>
                <a:hlinkClick r:id="rId8"/>
              </a:rPr>
              <a:t>Full Kontroll</a:t>
            </a:r>
            <a:r>
              <a:rPr lang="sv-SE" sz="800" i="1" dirty="0" smtClean="0">
                <a:solidFill>
                  <a:schemeClr val="accent4"/>
                </a:solidFill>
              </a:rPr>
              <a:t>, NMU</a:t>
            </a:r>
            <a:endParaRPr lang="en-US" sz="800" i="1" dirty="0">
              <a:solidFill>
                <a:schemeClr val="accent4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846027" y="2492760"/>
            <a:ext cx="1517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>
                <a:solidFill>
                  <a:schemeClr val="accent4"/>
                </a:solidFill>
              </a:rPr>
              <a:t>Bild: </a:t>
            </a:r>
            <a:r>
              <a:rPr lang="sv-SE" sz="800" i="1" dirty="0" smtClean="0">
                <a:solidFill>
                  <a:schemeClr val="accent4"/>
                </a:solidFill>
                <a:hlinkClick r:id="rId9"/>
              </a:rPr>
              <a:t>VGU</a:t>
            </a:r>
            <a:r>
              <a:rPr lang="sv-SE" sz="800" i="1" dirty="0" smtClean="0">
                <a:solidFill>
                  <a:schemeClr val="accent4"/>
                </a:solidFill>
              </a:rPr>
              <a:t>, Trafikverket</a:t>
            </a:r>
            <a:endParaRPr lang="en-US" sz="800" i="1" dirty="0">
              <a:solidFill>
                <a:schemeClr val="accent4"/>
              </a:solidFill>
            </a:endParaRPr>
          </a:p>
        </p:txBody>
      </p:sp>
      <p:sp>
        <p:nvSpPr>
          <p:cNvPr id="12" name="Platshållare för innehåll 1"/>
          <p:cNvSpPr>
            <a:spLocks noGrp="1"/>
          </p:cNvSpPr>
          <p:nvPr>
            <p:ph sz="half" idx="1"/>
          </p:nvPr>
        </p:nvSpPr>
        <p:spPr>
          <a:xfrm>
            <a:off x="32640" y="4859748"/>
            <a:ext cx="8824241" cy="28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Granlund </a:t>
            </a:r>
            <a:r>
              <a:rPr lang="sv-SE" sz="1000" i="1" dirty="0"/>
              <a:t>(2016</a:t>
            </a:r>
            <a:r>
              <a:rPr lang="sv-SE" sz="1000" i="1" dirty="0" smtClean="0"/>
              <a:t>), utredning för Transportstyrelsen om nya regler för trafiksäkrare tvärfall.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15985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4061507" y="822643"/>
            <a:ext cx="5032006" cy="3023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Austroads “</a:t>
            </a:r>
            <a:r>
              <a:rPr lang="en-US" i="1" u="sng" dirty="0" smtClean="0"/>
              <a:t>Road </a:t>
            </a:r>
            <a:r>
              <a:rPr lang="en-US" i="1" u="sng" dirty="0"/>
              <a:t>Planning and Design </a:t>
            </a:r>
            <a:r>
              <a:rPr lang="en-US" i="1" u="sng" dirty="0" smtClean="0"/>
              <a:t>Manual</a:t>
            </a:r>
            <a:r>
              <a:rPr lang="en-US" u="sng" dirty="0" smtClean="0"/>
              <a:t>”:</a:t>
            </a:r>
            <a:endParaRPr lang="sv-SE" u="sng" dirty="0"/>
          </a:p>
          <a:p>
            <a:r>
              <a:rPr lang="sv-SE" dirty="0" smtClean="0"/>
              <a:t>Snabb förändring av vägens kurvradie</a:t>
            </a:r>
            <a:r>
              <a:rPr lang="sv-SE" dirty="0"/>
              <a:t> </a:t>
            </a:r>
            <a:r>
              <a:rPr lang="sv-SE" dirty="0" smtClean="0"/>
              <a:t>eller av vägbanans tvärfall ger ett </a:t>
            </a:r>
            <a:r>
              <a:rPr lang="sv-SE" b="1" dirty="0" smtClean="0"/>
              <a:t>plötsligt ökat behov av sidofriktion</a:t>
            </a:r>
            <a:r>
              <a:rPr lang="sv-SE" dirty="0" smtClean="0"/>
              <a:t> mellan däck och vägyta. </a:t>
            </a:r>
          </a:p>
          <a:p>
            <a:r>
              <a:rPr lang="sv-SE" dirty="0" smtClean="0"/>
              <a:t>Snabbt ökat sidofriktionsutnyttjande kan </a:t>
            </a:r>
            <a:r>
              <a:rPr lang="sv-SE" dirty="0"/>
              <a:t>ändra fordonets </a:t>
            </a:r>
            <a:r>
              <a:rPr lang="sv-SE" dirty="0" smtClean="0"/>
              <a:t>respons, vilket lätt </a:t>
            </a:r>
            <a:r>
              <a:rPr lang="sv-SE" b="1" dirty="0" smtClean="0"/>
              <a:t>överraskar</a:t>
            </a:r>
            <a:r>
              <a:rPr lang="sv-SE" dirty="0" smtClean="0"/>
              <a:t> förare.</a:t>
            </a:r>
          </a:p>
          <a:p>
            <a:r>
              <a:rPr lang="sv-SE" dirty="0" smtClean="0"/>
              <a:t>I synnerhet vid motorcykelkörning kan det vara </a:t>
            </a:r>
            <a:r>
              <a:rPr lang="sv-SE" b="1" dirty="0" smtClean="0"/>
              <a:t>svårt att behålla kontrollen vid snabb </a:t>
            </a:r>
            <a:r>
              <a:rPr lang="sv-SE" b="1" dirty="0"/>
              <a:t>förändring av </a:t>
            </a:r>
            <a:r>
              <a:rPr lang="sv-SE" b="1" dirty="0" smtClean="0"/>
              <a:t>kurvradie </a:t>
            </a:r>
            <a:r>
              <a:rPr lang="sv-SE" b="1" dirty="0"/>
              <a:t>eller </a:t>
            </a:r>
            <a:r>
              <a:rPr lang="sv-SE" b="1" dirty="0" smtClean="0"/>
              <a:t>tvärfall</a:t>
            </a:r>
            <a:r>
              <a:rPr lang="sv-SE" dirty="0" smtClean="0"/>
              <a:t>.</a:t>
            </a:r>
            <a:r>
              <a:rPr lang="sv-SE" dirty="0"/>
              <a:t> </a:t>
            </a:r>
            <a:r>
              <a:rPr lang="sv-SE" dirty="0"/>
              <a:t> </a:t>
            </a:r>
            <a:r>
              <a:rPr lang="sv-SE" dirty="0" smtClean="0"/>
              <a:t>      </a:t>
            </a:r>
            <a:r>
              <a:rPr lang="sv-SE" dirty="0" smtClean="0"/>
              <a:t>Vägars </a:t>
            </a:r>
            <a:r>
              <a:rPr lang="sv-SE" dirty="0" smtClean="0"/>
              <a:t>kurvor ska vara utformade med homogen kurvradie </a:t>
            </a:r>
            <a:r>
              <a:rPr lang="sv-SE" dirty="0"/>
              <a:t>och med konstant </a:t>
            </a:r>
            <a:r>
              <a:rPr lang="sv-SE" dirty="0" smtClean="0"/>
              <a:t>tvärfall.</a:t>
            </a:r>
            <a:endParaRPr lang="sv-SE" i="1" dirty="0" smtClean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4103" y="288000"/>
            <a:ext cx="7333897" cy="480545"/>
          </a:xfrm>
        </p:spPr>
        <p:txBody>
          <a:bodyPr>
            <a:normAutofit/>
          </a:bodyPr>
          <a:lstStyle/>
          <a:p>
            <a:r>
              <a:rPr lang="sv-SE" dirty="0" smtClean="0"/>
              <a:t>Utformning av kurva med MC-hänsyn</a:t>
            </a:r>
            <a:endParaRPr lang="sv-SE" dirty="0"/>
          </a:p>
        </p:txBody>
      </p:sp>
      <p:pic>
        <p:nvPicPr>
          <p:cNvPr id="10" name="My Wonderful Crash..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103" y="829037"/>
            <a:ext cx="3823307" cy="286748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16200000">
            <a:off x="3401451" y="3114163"/>
            <a:ext cx="9364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800" i="1" dirty="0" smtClean="0">
                <a:solidFill>
                  <a:schemeClr val="accent5"/>
                </a:solidFill>
              </a:rPr>
              <a:t>Video: M Kunkel</a:t>
            </a:r>
            <a:endParaRPr lang="sv-SE" sz="800" dirty="0">
              <a:solidFill>
                <a:schemeClr val="accent5"/>
              </a:solidFill>
            </a:endParaRPr>
          </a:p>
        </p:txBody>
      </p:sp>
      <p:sp>
        <p:nvSpPr>
          <p:cNvPr id="6" name="Platshållare för innehåll 1"/>
          <p:cNvSpPr>
            <a:spLocks noGrp="1"/>
          </p:cNvSpPr>
          <p:nvPr>
            <p:ph sz="half" idx="1"/>
          </p:nvPr>
        </p:nvSpPr>
        <p:spPr>
          <a:xfrm>
            <a:off x="50488" y="3893211"/>
            <a:ext cx="9043024" cy="74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i="1" dirty="0" smtClean="0"/>
              <a:t>På många olycksdrabbade avsnitt har flack kurva hänsynslöst skarvats ihop med tvär kurva. </a:t>
            </a:r>
          </a:p>
          <a:p>
            <a:pPr marL="0" indent="0">
              <a:buNone/>
            </a:pPr>
            <a:r>
              <a:rPr lang="sv-SE" i="1" dirty="0" smtClean="0"/>
              <a:t>Exempel: Dödens väg Rv 73 s. Jordbro (nu bortbyggd) &amp; Skalstugevägen Z322 Sta - Riksgränsen.</a:t>
            </a:r>
          </a:p>
        </p:txBody>
      </p:sp>
      <p:sp>
        <p:nvSpPr>
          <p:cNvPr id="7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Svenska vägutformningsanvisningen VGU nämner inte sådana MC-aspekter som tas upp i Australien.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21249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03849" y="976244"/>
            <a:ext cx="4176000" cy="297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VGU 2012: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5013721" y="1004293"/>
            <a:ext cx="3819840" cy="297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VGU 2015: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44345" y="288000"/>
            <a:ext cx="8843557" cy="508594"/>
          </a:xfrm>
        </p:spPr>
        <p:txBody>
          <a:bodyPr>
            <a:noAutofit/>
          </a:bodyPr>
          <a:lstStyle/>
          <a:p>
            <a:r>
              <a:rPr lang="sv-SE" dirty="0" smtClean="0"/>
              <a:t>Utformning </a:t>
            </a:r>
            <a:r>
              <a:rPr lang="sv-SE" dirty="0"/>
              <a:t>av sidoområde &amp; </a:t>
            </a:r>
            <a:r>
              <a:rPr lang="sv-SE" dirty="0" smtClean="0"/>
              <a:t>räcken: MC-hänsyn </a:t>
            </a:r>
            <a:r>
              <a:rPr lang="sv-SE" u="sng" dirty="0" smtClean="0"/>
              <a:t>tagits bort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345" y="1411231"/>
            <a:ext cx="4320000" cy="155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>
          <a:xfrm rot="21383864">
            <a:off x="51939" y="1554527"/>
            <a:ext cx="4617959" cy="17985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21" y="1411231"/>
            <a:ext cx="3240000" cy="7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1"/>
          <p:cNvSpPr txBox="1">
            <a:spLocks/>
          </p:cNvSpPr>
          <p:nvPr/>
        </p:nvSpPr>
        <p:spPr>
          <a:xfrm rot="20859438">
            <a:off x="5640624" y="2000839"/>
            <a:ext cx="3069308" cy="230977"/>
          </a:xfrm>
          <a:prstGeom prst="rect">
            <a:avLst/>
          </a:prstGeom>
        </p:spPr>
        <p:txBody>
          <a:bodyPr vert="horz" lIns="82052" tIns="41026" rIns="82052" bIns="41026" rtlCol="0">
            <a:normAutofit fontScale="77500" lnSpcReduction="20000"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b="1" dirty="0" smtClean="0">
                <a:solidFill>
                  <a:srgbClr val="FF0000"/>
                </a:solidFill>
              </a:rPr>
              <a:t>MC-hänsyn slopades i 2015 års utgåva!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2" name="Platshållare för innehåll 1"/>
          <p:cNvSpPr txBox="1">
            <a:spLocks/>
          </p:cNvSpPr>
          <p:nvPr/>
        </p:nvSpPr>
        <p:spPr>
          <a:xfrm>
            <a:off x="0" y="4884023"/>
            <a:ext cx="7852330" cy="259477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sz="1000" i="1" dirty="0" smtClean="0"/>
              <a:t>VGU = Trafikverkets och SKL:s anvisning ”Vägars och Gators Utformning”. Sedan 2015 </a:t>
            </a:r>
            <a:r>
              <a:rPr lang="sv-SE" sz="1000" i="1" dirty="0" smtClean="0"/>
              <a:t>tycks VGU exkludera MC </a:t>
            </a:r>
            <a:r>
              <a:rPr lang="sv-SE" sz="1000" i="1" dirty="0" smtClean="0"/>
              <a:t>från </a:t>
            </a:r>
            <a:r>
              <a:rPr lang="sv-SE" sz="1000" i="1" dirty="0" smtClean="0"/>
              <a:t>Nollvisionen.</a:t>
            </a:r>
            <a:endParaRPr lang="sv-SE" sz="1000" i="1" dirty="0"/>
          </a:p>
        </p:txBody>
      </p:sp>
      <p:sp>
        <p:nvSpPr>
          <p:cNvPr id="10" name="Platshållare för innehåll 1"/>
          <p:cNvSpPr txBox="1">
            <a:spLocks/>
          </p:cNvSpPr>
          <p:nvPr/>
        </p:nvSpPr>
        <p:spPr>
          <a:xfrm rot="21303333">
            <a:off x="1358104" y="2990724"/>
            <a:ext cx="1826164" cy="230977"/>
          </a:xfrm>
          <a:prstGeom prst="rect">
            <a:avLst/>
          </a:prstGeom>
        </p:spPr>
        <p:txBody>
          <a:bodyPr vert="horz" lIns="82052" tIns="41026" rIns="82052" bIns="41026" rtlCol="0">
            <a:normAutofit fontScale="77500" lnSpcReduction="20000"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b="1" dirty="0" smtClean="0">
                <a:solidFill>
                  <a:srgbClr val="00B050"/>
                </a:solidFill>
              </a:rPr>
              <a:t>Embryo till MC-hänsyn</a:t>
            </a:r>
            <a:endParaRPr lang="sv-S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/>
          <a:stretch/>
        </p:blipFill>
        <p:spPr bwMode="auto">
          <a:xfrm>
            <a:off x="178650" y="2821783"/>
            <a:ext cx="3420000" cy="16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574470" y="853687"/>
            <a:ext cx="5569529" cy="133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God säkerhetsmarginal förutsätter utrymme för:</a:t>
            </a:r>
            <a:endParaRPr lang="sv-SE" dirty="0"/>
          </a:p>
          <a:p>
            <a:r>
              <a:rPr lang="sv-SE" dirty="0" smtClean="0"/>
              <a:t>Undanmanöver, inte minst med MC.</a:t>
            </a:r>
          </a:p>
          <a:p>
            <a:r>
              <a:rPr lang="sv-SE" dirty="0" smtClean="0"/>
              <a:t>Återta kontroll över sladdande fordon.</a:t>
            </a:r>
          </a:p>
          <a:p>
            <a:r>
              <a:rPr lang="sv-SE" dirty="0" smtClean="0"/>
              <a:t>Nöduppställning av havererat fordon.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7999" y="288000"/>
            <a:ext cx="8715323" cy="480545"/>
          </a:xfrm>
        </p:spPr>
        <p:txBody>
          <a:bodyPr>
            <a:normAutofit/>
          </a:bodyPr>
          <a:lstStyle/>
          <a:p>
            <a:r>
              <a:rPr lang="sv-SE" dirty="0" smtClean="0"/>
              <a:t>Bredare vägren ger kraftigt sänkt olycksrisk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0" y="4874650"/>
            <a:ext cx="2877483" cy="215297"/>
          </a:xfrm>
          <a:prstGeom prst="rect">
            <a:avLst/>
          </a:prstGeom>
        </p:spPr>
        <p:txBody>
          <a:bodyPr vert="horz" lIns="82058" tIns="41029" rIns="82058" bIns="41029" rtlCol="0">
            <a:noAutofit/>
          </a:bodyPr>
          <a:lstStyle>
            <a:lvl1pPr marL="307718" indent="-307718" algn="l" defTabSz="914293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8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64151" indent="-205146" algn="l" defTabSz="914293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8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64470" marR="0" indent="-237912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8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90708" marR="0" indent="-22794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6000"/>
              <a:buFont typeface="Wingdings" panose="05000000000000000000" pitchFamily="2" charset="2"/>
              <a:buChar char=""/>
              <a:tabLst/>
              <a:defRPr lang="fr-FR" sz="18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" b="0" i="1" dirty="0" smtClean="0"/>
              <a:t>Datakälla: US Transportation Research Board </a:t>
            </a:r>
            <a:endParaRPr lang="nb-NO" sz="1000" b="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932" y="760606"/>
            <a:ext cx="2808000" cy="19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3572555" y="2760650"/>
            <a:ext cx="5550345" cy="1434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Bred vägren innebär även andra fördelar:</a:t>
            </a:r>
          </a:p>
          <a:p>
            <a:r>
              <a:rPr lang="sv-SE" dirty="0" smtClean="0"/>
              <a:t>Förebygger </a:t>
            </a:r>
            <a:r>
              <a:rPr lang="sv-SE" dirty="0"/>
              <a:t>farlig </a:t>
            </a:r>
            <a:r>
              <a:rPr lang="sv-SE" dirty="0" smtClean="0"/>
              <a:t>krängning pga. deformerad vägkant.</a:t>
            </a:r>
          </a:p>
          <a:p>
            <a:r>
              <a:rPr lang="sv-SE" dirty="0" smtClean="0"/>
              <a:t>Sidostöd som ökar vägbanans bärförmåga &amp; livslängd. </a:t>
            </a:r>
          </a:p>
          <a:p>
            <a:r>
              <a:rPr lang="sv-SE" dirty="0" smtClean="0"/>
              <a:t>Plats </a:t>
            </a:r>
            <a:r>
              <a:rPr lang="sv-SE" dirty="0"/>
              <a:t>till fräst kanträffla samt ev. cykelfält.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175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321169" y="917901"/>
            <a:ext cx="6752493" cy="2944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D</a:t>
            </a:r>
            <a:r>
              <a:rPr lang="sv-SE" dirty="0" smtClean="0"/>
              <a:t>et norska etatsprogrammet </a:t>
            </a:r>
            <a:r>
              <a:rPr lang="nb-NO" i="1" dirty="0" smtClean="0"/>
              <a:t>Varige veger </a:t>
            </a:r>
            <a:r>
              <a:rPr lang="sv-SE" dirty="0" smtClean="0"/>
              <a:t>har</a:t>
            </a:r>
            <a:r>
              <a:rPr lang="sv-SE" i="1" dirty="0" smtClean="0"/>
              <a:t> </a:t>
            </a:r>
            <a:r>
              <a:rPr lang="sv-SE" dirty="0" smtClean="0"/>
              <a:t>utrett breddning av två vägsektioner med trafik 300 - 1500 ÅDT och hastighetsgräns 70 eller 80 km/tim. Resultaten visar att breddning ger:</a:t>
            </a:r>
          </a:p>
          <a:p>
            <a:r>
              <a:rPr lang="sv-SE" dirty="0"/>
              <a:t>Klart störst nytta genom minskad olycksrisk samt förkortad restid.   </a:t>
            </a:r>
          </a:p>
          <a:p>
            <a:r>
              <a:rPr lang="sv-SE" dirty="0"/>
              <a:t>Minskad underhållskostnad, genom att vägens livslängd ökar. </a:t>
            </a:r>
          </a:p>
          <a:p>
            <a:r>
              <a:rPr lang="sv-SE" dirty="0" smtClean="0"/>
              <a:t>Opåverkad </a:t>
            </a:r>
            <a:r>
              <a:rPr lang="sv-SE" dirty="0"/>
              <a:t>eller </a:t>
            </a:r>
            <a:r>
              <a:rPr lang="sv-SE" dirty="0" smtClean="0"/>
              <a:t>ökad vinterdriftkostnad (försumbar mot nyttorna). </a:t>
            </a:r>
          </a:p>
          <a:p>
            <a:pPr marL="0" indent="0">
              <a:buNone/>
            </a:pPr>
            <a:r>
              <a:rPr lang="sv-SE" b="1" dirty="0" smtClean="0"/>
              <a:t>Breddning visades lönsamt </a:t>
            </a:r>
            <a:r>
              <a:rPr lang="sv-SE" dirty="0" smtClean="0"/>
              <a:t>för länsvägar med </a:t>
            </a:r>
            <a:r>
              <a:rPr lang="sv-SE" dirty="0"/>
              <a:t>trafik </a:t>
            </a:r>
            <a:r>
              <a:rPr lang="sv-SE" dirty="0" smtClean="0"/>
              <a:t>ända ned </a:t>
            </a:r>
            <a:r>
              <a:rPr lang="sv-SE" dirty="0"/>
              <a:t>till 500 </a:t>
            </a:r>
            <a:r>
              <a:rPr lang="sv-SE" dirty="0" smtClean="0"/>
              <a:t>ÅDT, utom där brant sidoterräng ger mycket hög ombyggnadskostnad.</a:t>
            </a:r>
          </a:p>
          <a:p>
            <a:pPr marL="0" indent="0">
              <a:buNone/>
            </a:pPr>
            <a:r>
              <a:rPr lang="sv-SE" dirty="0" smtClean="0"/>
              <a:t>Bred vägren med plats även för fräst kanträffla och cykelfält ger störst olycksminskning och generellt högst lönsamhet.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480545"/>
          </a:xfrm>
        </p:spPr>
        <p:txBody>
          <a:bodyPr>
            <a:normAutofit/>
          </a:bodyPr>
          <a:lstStyle/>
          <a:p>
            <a:r>
              <a:rPr lang="sv-SE" dirty="0" smtClean="0"/>
              <a:t>Lönsamt att bredda vägrenar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16" y="1186547"/>
            <a:ext cx="2160000" cy="15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346749" y="3950360"/>
            <a:ext cx="65414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>
                <a:solidFill>
                  <a:schemeClr val="accent4"/>
                </a:solidFill>
              </a:rPr>
              <a:t>Granlund &amp; Mjörnestål (2014) </a:t>
            </a:r>
            <a:r>
              <a:rPr lang="sv-SE" sz="1000" i="1" dirty="0" smtClean="0">
                <a:solidFill>
                  <a:schemeClr val="accent4"/>
                </a:solidFill>
              </a:rPr>
              <a:t>”</a:t>
            </a:r>
            <a:r>
              <a:rPr lang="nb-NO" sz="1000" i="1" dirty="0" smtClean="0">
                <a:solidFill>
                  <a:schemeClr val="accent4"/>
                </a:solidFill>
              </a:rPr>
              <a:t>Kostnad/Nytte Analyse for Bredere Kjørefelt og Bredere Vegskulder</a:t>
            </a:r>
            <a:r>
              <a:rPr lang="sv-SE" sz="1000" i="1" dirty="0" smtClean="0">
                <a:solidFill>
                  <a:schemeClr val="accent4"/>
                </a:solidFill>
              </a:rPr>
              <a:t>”</a:t>
            </a:r>
            <a:r>
              <a:rPr lang="sv-SE" sz="1000" dirty="0" smtClean="0">
                <a:solidFill>
                  <a:schemeClr val="accent4"/>
                </a:solidFill>
              </a:rPr>
              <a:t>.</a:t>
            </a:r>
          </a:p>
          <a:p>
            <a:endParaRPr lang="sv-SE" sz="1000" i="1" dirty="0" smtClean="0">
              <a:solidFill>
                <a:schemeClr val="accent4"/>
              </a:solidFill>
            </a:endParaRPr>
          </a:p>
          <a:p>
            <a:r>
              <a:rPr lang="nb-NO" sz="1000" i="1" dirty="0" smtClean="0">
                <a:solidFill>
                  <a:schemeClr val="accent4"/>
                </a:solidFill>
              </a:rPr>
              <a:t>Kostnader og nytte ved økt vegbredde</a:t>
            </a:r>
            <a:r>
              <a:rPr lang="sv-SE" sz="1000" i="1" dirty="0" smtClean="0">
                <a:solidFill>
                  <a:schemeClr val="accent4"/>
                </a:solidFill>
              </a:rPr>
              <a:t>. </a:t>
            </a:r>
            <a:r>
              <a:rPr lang="sv-SE" sz="1000" dirty="0" smtClean="0">
                <a:solidFill>
                  <a:schemeClr val="accent4"/>
                </a:solidFill>
              </a:rPr>
              <a:t>(2015). Statens vegvesen, rapport 384.</a:t>
            </a:r>
            <a:endParaRPr lang="sv-SE" sz="1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1825" y="979645"/>
            <a:ext cx="3240000" cy="10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10702" cy="480545"/>
          </a:xfrm>
        </p:spPr>
        <p:txBody>
          <a:bodyPr>
            <a:normAutofit/>
          </a:bodyPr>
          <a:lstStyle/>
          <a:p>
            <a:r>
              <a:rPr lang="sv-SE" dirty="0" smtClean="0"/>
              <a:t>Extra lönsamt att bredda vägren i kurvor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2794357" y="3500645"/>
            <a:ext cx="6128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i="1" dirty="0">
                <a:solidFill>
                  <a:schemeClr val="accent4"/>
                </a:solidFill>
              </a:rPr>
              <a:t>R. Thomson m.fl. (2015) ”</a:t>
            </a:r>
            <a:r>
              <a:rPr lang="sv-SE" sz="1000" i="1" dirty="0">
                <a:hlinkClick r:id="rId3"/>
              </a:rPr>
              <a:t>Säkrare sidoområde från ett MC perspektiv</a:t>
            </a:r>
            <a:r>
              <a:rPr lang="sv-SE" sz="1000" i="1" dirty="0">
                <a:solidFill>
                  <a:schemeClr val="accent4"/>
                </a:solidFill>
              </a:rPr>
              <a:t>” för Länsförsäkringar.</a:t>
            </a: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250448" y="2244412"/>
            <a:ext cx="8893552" cy="1214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Även vid mycket låg trafik (&lt; 500 ÅDT) kan breddning av vägbanan skapa samhällslönsamhet.</a:t>
            </a:r>
          </a:p>
          <a:p>
            <a:pPr marL="0" indent="0">
              <a:buNone/>
            </a:pPr>
            <a:r>
              <a:rPr lang="sv-SE" dirty="0" smtClean="0"/>
              <a:t>Kostnad kan hållas under nytta, genom att breddning utförs enbart i de farliga ytterkurvorna.</a:t>
            </a:r>
          </a:p>
          <a:p>
            <a:pPr marL="0" indent="0">
              <a:buNone/>
            </a:pPr>
            <a:r>
              <a:rPr lang="sv-SE" dirty="0" smtClean="0"/>
              <a:t>LCC-analys visade att nyttan </a:t>
            </a:r>
            <a:r>
              <a:rPr lang="sv-SE" dirty="0"/>
              <a:t>av att förebygga en </a:t>
            </a:r>
            <a:r>
              <a:rPr lang="sv-SE" dirty="0" smtClean="0"/>
              <a:t>enda </a:t>
            </a:r>
            <a:r>
              <a:rPr lang="sv-SE" b="1" dirty="0" smtClean="0"/>
              <a:t>lindrig</a:t>
            </a:r>
            <a:r>
              <a:rPr lang="sv-SE" dirty="0" smtClean="0"/>
              <a:t> </a:t>
            </a:r>
            <a:r>
              <a:rPr lang="sv-SE" dirty="0" smtClean="0"/>
              <a:t>personskadeolycka, </a:t>
            </a:r>
            <a:r>
              <a:rPr lang="sv-SE" dirty="0" smtClean="0"/>
              <a:t>är större än väghållarens kostnad för att </a:t>
            </a:r>
            <a:r>
              <a:rPr lang="sv-SE" dirty="0"/>
              <a:t>bredda </a:t>
            </a:r>
            <a:r>
              <a:rPr lang="sv-SE" dirty="0" smtClean="0"/>
              <a:t>en farlig ytterkurva med </a:t>
            </a:r>
            <a:r>
              <a:rPr lang="sv-SE" dirty="0"/>
              <a:t>2 </a:t>
            </a:r>
            <a:r>
              <a:rPr lang="sv-SE" dirty="0" smtClean="0"/>
              <a:t>m.</a:t>
            </a:r>
            <a:endParaRPr lang="sv-SE" dirty="0"/>
          </a:p>
        </p:txBody>
      </p:sp>
      <p:sp>
        <p:nvSpPr>
          <p:cNvPr id="10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71 % av dödsolyckor med MC sker i kurvor, trots att vägnätet har betydligt mer rak längd än kurvig.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8404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07183" y="791221"/>
            <a:ext cx="8613015" cy="1600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Säkerhetszonen utanför körbanan ska vara fri </a:t>
            </a:r>
            <a:r>
              <a:rPr lang="sv-SE" dirty="0"/>
              <a:t>från </a:t>
            </a:r>
            <a:r>
              <a:rPr lang="sv-SE" dirty="0" smtClean="0"/>
              <a:t>oeftergivliga </a:t>
            </a:r>
            <a:r>
              <a:rPr lang="sv-SE" dirty="0"/>
              <a:t>föremål.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För svenska vägar utformas </a:t>
            </a:r>
            <a:r>
              <a:rPr lang="sv-SE" dirty="0"/>
              <a:t>zonen inte </a:t>
            </a:r>
            <a:r>
              <a:rPr lang="sv-SE" dirty="0" smtClean="0"/>
              <a:t>med MC, utan med bil, som normsättande. </a:t>
            </a:r>
          </a:p>
          <a:p>
            <a:pPr marL="0" indent="0">
              <a:buNone/>
            </a:pPr>
            <a:r>
              <a:rPr lang="sv-SE" dirty="0" smtClean="0"/>
              <a:t>Det billigaste sättet för byggherren att skapa </a:t>
            </a:r>
            <a:r>
              <a:rPr lang="sv-SE" b="1" dirty="0" smtClean="0"/>
              <a:t>bil-</a:t>
            </a:r>
            <a:r>
              <a:rPr lang="sv-SE" dirty="0" smtClean="0"/>
              <a:t>säkerhet, är i många fall att sätta </a:t>
            </a:r>
            <a:r>
              <a:rPr lang="sv-SE" dirty="0"/>
              <a:t>sidoräcke. </a:t>
            </a:r>
            <a:endParaRPr lang="sv-SE" dirty="0" smtClean="0"/>
          </a:p>
          <a:p>
            <a:pPr marL="0" indent="0">
              <a:buNone/>
            </a:pPr>
            <a:r>
              <a:rPr lang="sv-SE" u="sng" dirty="0" smtClean="0"/>
              <a:t>Problem:</a:t>
            </a:r>
          </a:p>
          <a:p>
            <a:pPr marL="0" indent="0">
              <a:buNone/>
            </a:pPr>
            <a:r>
              <a:rPr lang="sv-SE" dirty="0" smtClean="0"/>
              <a:t>Vägräcke är det </a:t>
            </a:r>
            <a:r>
              <a:rPr lang="sv-SE" b="1" dirty="0" smtClean="0"/>
              <a:t>enskilt vanligaste krockobjektet </a:t>
            </a:r>
            <a:r>
              <a:rPr lang="sv-SE" dirty="0" smtClean="0"/>
              <a:t>i dödliga </a:t>
            </a:r>
            <a:r>
              <a:rPr lang="sv-SE" dirty="0"/>
              <a:t>singelolyckor </a:t>
            </a:r>
            <a:r>
              <a:rPr lang="sv-SE" dirty="0" smtClean="0"/>
              <a:t>på MC.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32196" cy="480545"/>
          </a:xfrm>
        </p:spPr>
        <p:txBody>
          <a:bodyPr>
            <a:noAutofit/>
          </a:bodyPr>
          <a:lstStyle/>
          <a:p>
            <a:r>
              <a:rPr lang="sv-SE" dirty="0" smtClean="0"/>
              <a:t>Sidoområde &amp; säkerhetszon med Nollvision även för MC</a:t>
            </a:r>
            <a:endParaRPr lang="sv-SE" dirty="0"/>
          </a:p>
        </p:txBody>
      </p:sp>
      <p:sp>
        <p:nvSpPr>
          <p:cNvPr id="6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8325620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EuroRAP: Vägräcke </a:t>
            </a:r>
            <a:r>
              <a:rPr lang="sv-SE" sz="1000" i="1" dirty="0"/>
              <a:t>med fristående ståndare ger för MC-åkande upp till 500 % värre personskador, än </a:t>
            </a:r>
            <a:r>
              <a:rPr lang="sv-SE" sz="1000" i="1" dirty="0" smtClean="0"/>
              <a:t>krock </a:t>
            </a:r>
            <a:r>
              <a:rPr lang="sv-SE" sz="1000" i="1" dirty="0"/>
              <a:t>med skyddsobjektet.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7157" y="2473428"/>
            <a:ext cx="4320000" cy="117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267750" y="3548899"/>
            <a:ext cx="8613015" cy="1092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 smtClean="0"/>
              <a:t>Lösning:</a:t>
            </a:r>
            <a:endParaRPr lang="sv-SE" u="sng" dirty="0"/>
          </a:p>
          <a:p>
            <a:pPr marL="0" indent="0">
              <a:buNone/>
            </a:pPr>
            <a:r>
              <a:rPr lang="sv-SE" dirty="0" smtClean="0"/>
              <a:t>Gör som Norge: Sidoräcke undviks på platser som kan säkras på annat sätt. </a:t>
            </a:r>
            <a:r>
              <a:rPr lang="nb-NO" sz="800" dirty="0" smtClean="0">
                <a:hlinkClick r:id="rId3"/>
              </a:rPr>
              <a:t>HB N101 Rekkverk</a:t>
            </a:r>
            <a:endParaRPr lang="nb-NO" sz="800" dirty="0" smtClean="0"/>
          </a:p>
          <a:p>
            <a:pPr marL="0" indent="0">
              <a:buNone/>
            </a:pPr>
            <a:r>
              <a:rPr lang="sv-SE" dirty="0" smtClean="0"/>
              <a:t>Flack </a:t>
            </a:r>
            <a:r>
              <a:rPr lang="sv-SE" dirty="0"/>
              <a:t>slänt &amp; rensat </a:t>
            </a:r>
            <a:r>
              <a:rPr lang="sv-SE" dirty="0" smtClean="0"/>
              <a:t>sidoområde kan kosta mer än sidoräcke, men skyddar även MC.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 rot="16200000">
            <a:off x="5948731" y="2953860"/>
            <a:ext cx="1176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i="1" dirty="0" smtClean="0">
                <a:solidFill>
                  <a:schemeClr val="accent4"/>
                </a:solidFill>
              </a:rPr>
              <a:t>Bild: FEMA</a:t>
            </a:r>
            <a:endParaRPr lang="en-US" sz="8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280330" y="700898"/>
            <a:ext cx="5716599" cy="3935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Motorcyklister är den trafikantgrupp som har flest omkomna efter krock med vägräcke. </a:t>
            </a:r>
          </a:p>
          <a:p>
            <a:pPr marL="0" indent="0">
              <a:buNone/>
            </a:pPr>
            <a:r>
              <a:rPr lang="sv-SE" dirty="0" smtClean="0"/>
              <a:t>2015 redovisades Trafikverkets 3-åriga utvärdering av underglidningsskydd, ”</a:t>
            </a:r>
            <a:r>
              <a:rPr lang="en-US" i="1" dirty="0" smtClean="0"/>
              <a:t>Motorcycle Protection System</a:t>
            </a:r>
            <a:r>
              <a:rPr lang="sv-SE" dirty="0" smtClean="0"/>
              <a:t>” (MPS).</a:t>
            </a:r>
          </a:p>
          <a:p>
            <a:pPr marL="0" indent="0">
              <a:buNone/>
            </a:pPr>
            <a:r>
              <a:rPr lang="sv-SE" u="sng" dirty="0" smtClean="0"/>
              <a:t>Positivt resultat:</a:t>
            </a:r>
            <a:r>
              <a:rPr lang="sv-SE" dirty="0" smtClean="0"/>
              <a:t> MPS är problemfritt </a:t>
            </a:r>
            <a:r>
              <a:rPr lang="sv-SE" dirty="0"/>
              <a:t>för drift och </a:t>
            </a:r>
            <a:r>
              <a:rPr lang="sv-SE" dirty="0" smtClean="0"/>
              <a:t>underhåll, även vid plogning </a:t>
            </a:r>
            <a:r>
              <a:rPr lang="sv-SE" dirty="0"/>
              <a:t>vintertid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u="sng" dirty="0" smtClean="0"/>
              <a:t>Obefintligt genomslag sedan 2015:</a:t>
            </a:r>
          </a:p>
          <a:p>
            <a:r>
              <a:rPr lang="sv-SE" dirty="0" smtClean="0"/>
              <a:t>Inte </a:t>
            </a:r>
            <a:r>
              <a:rPr lang="sv-SE" dirty="0"/>
              <a:t>en </a:t>
            </a:r>
            <a:r>
              <a:rPr lang="sv-SE" dirty="0" smtClean="0"/>
              <a:t>enda meter (0 m) MPS har monterats.</a:t>
            </a:r>
          </a:p>
          <a:p>
            <a:r>
              <a:rPr lang="sv-SE" dirty="0" smtClean="0"/>
              <a:t>10 motorcyklister har dött och 10 skadats svårt i räckesolyckor. Inte på någon av olycksplatserna har räcket bytts </a:t>
            </a:r>
            <a:r>
              <a:rPr lang="sv-SE" dirty="0"/>
              <a:t>till </a:t>
            </a:r>
            <a:r>
              <a:rPr lang="sv-SE" dirty="0" smtClean="0"/>
              <a:t>MC-vänligare </a:t>
            </a:r>
            <a:r>
              <a:rPr lang="sv-SE" dirty="0"/>
              <a:t>räckestyp. </a:t>
            </a:r>
            <a:endParaRPr lang="sv-SE" dirty="0" smtClean="0"/>
          </a:p>
          <a:p>
            <a:r>
              <a:rPr lang="sv-SE" dirty="0" smtClean="0"/>
              <a:t>Sverige är världsledande i andel </a:t>
            </a:r>
            <a:r>
              <a:rPr lang="sv-SE" dirty="0"/>
              <a:t>dödade på MC mot </a:t>
            </a:r>
            <a:r>
              <a:rPr lang="sv-SE" dirty="0" smtClean="0"/>
              <a:t>vägräcken. För att bryta det, måste Nollvisionsarbetet kopplas till vägförbättring riktad till fler </a:t>
            </a:r>
            <a:r>
              <a:rPr lang="sv-SE" dirty="0"/>
              <a:t>än </a:t>
            </a:r>
            <a:r>
              <a:rPr lang="sv-SE" dirty="0" smtClean="0"/>
              <a:t>personbilister. 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556062"/>
          </a:xfrm>
        </p:spPr>
        <p:txBody>
          <a:bodyPr/>
          <a:lstStyle/>
          <a:p>
            <a:r>
              <a:rPr lang="sv-SE" dirty="0" smtClean="0"/>
              <a:t>Noll vision för MC-vänliga vägräcken</a:t>
            </a:r>
            <a:endParaRPr lang="sv-SE" dirty="0"/>
          </a:p>
        </p:txBody>
      </p:sp>
      <p:sp>
        <p:nvSpPr>
          <p:cNvPr id="5" name="AutoShape 2" descr="http://www.svmc.se/ImageVaultFiles/id_1826/cf_5/st_edited/iSD8YhfGgsFakHjSzo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" y="82239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221016" y="3028636"/>
            <a:ext cx="2343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4"/>
                </a:solidFill>
              </a:rPr>
              <a:t>MPS i avfartsramp Jönköping. Bild: SMC</a:t>
            </a:r>
            <a:endParaRPr lang="en-US" sz="800" i="1" dirty="0">
              <a:solidFill>
                <a:schemeClr val="accent4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7957" y="4883080"/>
            <a:ext cx="80409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i="1" dirty="0">
                <a:solidFill>
                  <a:schemeClr val="accent4"/>
                </a:solidFill>
              </a:rPr>
              <a:t>90 procent av alla vägräcken i </a:t>
            </a:r>
            <a:r>
              <a:rPr lang="sv-SE" sz="1000" i="1" dirty="0" smtClean="0">
                <a:solidFill>
                  <a:schemeClr val="accent4"/>
                </a:solidFill>
              </a:rPr>
              <a:t>Sverige sätts upp av Trafikverket.</a:t>
            </a:r>
            <a:endParaRPr lang="sv-SE" sz="1000" i="1" dirty="0">
              <a:solidFill>
                <a:schemeClr val="accent4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2"/>
          </p:nvPr>
        </p:nvSpPr>
        <p:spPr>
          <a:xfrm>
            <a:off x="157076" y="3506967"/>
            <a:ext cx="2982581" cy="1084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I Europa budgeteras </a:t>
            </a:r>
            <a:r>
              <a:rPr lang="sv-SE" dirty="0"/>
              <a:t>årligen till </a:t>
            </a:r>
            <a:r>
              <a:rPr lang="sv-SE" dirty="0" smtClean="0"/>
              <a:t>förebyggande av personskador hos motorcyklister som krockar </a:t>
            </a:r>
            <a:r>
              <a:rPr lang="sv-SE" dirty="0"/>
              <a:t>med räcken. 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37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6396" y="856834"/>
            <a:ext cx="4368083" cy="345297"/>
          </a:xfrm>
        </p:spPr>
        <p:txBody>
          <a:bodyPr>
            <a:normAutofit/>
          </a:bodyPr>
          <a:lstStyle/>
          <a:p>
            <a:r>
              <a:rPr lang="sv-SE" dirty="0" smtClean="0"/>
              <a:t>Motorcyklist ses som oskyddad trafikant.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077884" y="848374"/>
            <a:ext cx="4931834" cy="542459"/>
          </a:xfrm>
        </p:spPr>
        <p:txBody>
          <a:bodyPr>
            <a:noAutofit/>
          </a:bodyPr>
          <a:lstStyle/>
          <a:p>
            <a:r>
              <a:rPr lang="sv-SE" dirty="0" smtClean="0"/>
              <a:t>Bilist är fortsatt norm för väg, friktion, sidoområde </a:t>
            </a:r>
            <a:r>
              <a:rPr lang="sv-SE" dirty="0" smtClean="0"/>
              <a:t>osv. Sidoräcken </a:t>
            </a:r>
            <a:r>
              <a:rPr lang="sv-SE" dirty="0" smtClean="0"/>
              <a:t>anses ge </a:t>
            </a:r>
            <a:r>
              <a:rPr lang="sv-SE" dirty="0"/>
              <a:t>högsta </a:t>
            </a:r>
            <a:r>
              <a:rPr lang="sv-SE" dirty="0" smtClean="0"/>
              <a:t>säkerhet.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7999" y="288000"/>
            <a:ext cx="8517097" cy="460145"/>
          </a:xfrm>
        </p:spPr>
        <p:txBody>
          <a:bodyPr>
            <a:noAutofit/>
          </a:bodyPr>
          <a:lstStyle/>
          <a:p>
            <a:r>
              <a:rPr lang="sv-SE" dirty="0" smtClean="0"/>
              <a:t>Nyheter i anvisningen för vägutformning, urval</a:t>
            </a:r>
            <a:endParaRPr lang="sv-SE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066701" y="1455583"/>
            <a:ext cx="4720138" cy="604205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64397" marR="0" indent="-237894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90611" marR="0" indent="-227923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6000"/>
              <a:buFont typeface="Wingdings" panose="05000000000000000000" pitchFamily="2" charset="2"/>
              <a:buChar char="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”Slätt räcke” får ha fristående ståndare,     vilket garanterat ger motorcyklister svår skada.</a:t>
            </a:r>
          </a:p>
        </p:txBody>
      </p:sp>
      <p:sp>
        <p:nvSpPr>
          <p:cNvPr id="6" name="Platshållare för innehåll 1"/>
          <p:cNvSpPr txBox="1">
            <a:spLocks/>
          </p:cNvSpPr>
          <p:nvPr/>
        </p:nvSpPr>
        <p:spPr>
          <a:xfrm>
            <a:off x="21730" y="1451240"/>
            <a:ext cx="4368083" cy="806770"/>
          </a:xfrm>
          <a:prstGeom prst="rect">
            <a:avLst/>
          </a:prstGeom>
        </p:spPr>
        <p:txBody>
          <a:bodyPr vert="horz" lIns="82052" tIns="41026" rIns="82052" bIns="41026" rtlCol="0">
            <a:normAutofit lnSpcReduction="10000"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Räcken på </a:t>
            </a:r>
            <a:r>
              <a:rPr lang="sv-SE" b="1" dirty="0" smtClean="0"/>
              <a:t>vissa</a:t>
            </a:r>
            <a:r>
              <a:rPr lang="sv-SE" dirty="0" smtClean="0"/>
              <a:t> platser ska vara släta mot trafiksidan, t.ex. på vägar i TEN-T vägnätet &amp; ytterkurvor på avfartsramper.</a:t>
            </a:r>
            <a:endParaRPr lang="sv-SE" dirty="0"/>
          </a:p>
        </p:txBody>
      </p:sp>
      <p:sp>
        <p:nvSpPr>
          <p:cNvPr id="7" name="Platshållare för innehåll 1"/>
          <p:cNvSpPr txBox="1">
            <a:spLocks/>
          </p:cNvSpPr>
          <p:nvPr/>
        </p:nvSpPr>
        <p:spPr>
          <a:xfrm>
            <a:off x="153362" y="4902979"/>
            <a:ext cx="8325620" cy="224852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sz="1000" i="1" dirty="0" smtClean="0"/>
              <a:t>VGU fortsätter lida av bristande MC-hänsyn = Trafikpolitiska målet att främja oskyddade kommer inte kunna nås.</a:t>
            </a:r>
            <a:endParaRPr lang="sv-SE" sz="1000" i="1" dirty="0"/>
          </a:p>
        </p:txBody>
      </p:sp>
      <p:sp>
        <p:nvSpPr>
          <p:cNvPr id="8" name="Platshållare för innehåll 1"/>
          <p:cNvSpPr txBox="1">
            <a:spLocks/>
          </p:cNvSpPr>
          <p:nvPr/>
        </p:nvSpPr>
        <p:spPr>
          <a:xfrm>
            <a:off x="8474" y="2266831"/>
            <a:ext cx="4368083" cy="576590"/>
          </a:xfrm>
          <a:prstGeom prst="rect">
            <a:avLst/>
          </a:prstGeom>
        </p:spPr>
        <p:txBody>
          <a:bodyPr vert="horz" lIns="82052" tIns="41026" rIns="82052" bIns="41026" rtlCol="0">
            <a:norm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VGU 2015 innehåller 13 </a:t>
            </a:r>
            <a:r>
              <a:rPr lang="sv-SE" b="1" dirty="0" smtClean="0"/>
              <a:t>rader</a:t>
            </a:r>
            <a:r>
              <a:rPr lang="sv-SE" dirty="0" smtClean="0"/>
              <a:t> text om </a:t>
            </a:r>
            <a:r>
              <a:rPr lang="sv-SE" dirty="0" smtClean="0"/>
              <a:t>skydd mot </a:t>
            </a:r>
            <a:r>
              <a:rPr lang="sv-SE" b="1" dirty="0" smtClean="0"/>
              <a:t>underglidning</a:t>
            </a:r>
            <a:r>
              <a:rPr lang="sv-SE" dirty="0" smtClean="0"/>
              <a:t> </a:t>
            </a:r>
            <a:r>
              <a:rPr lang="sv-SE" dirty="0" smtClean="0"/>
              <a:t>för </a:t>
            </a:r>
            <a:r>
              <a:rPr lang="sv-SE" dirty="0" smtClean="0"/>
              <a:t>MC.</a:t>
            </a:r>
            <a:endParaRPr lang="sv-SE" dirty="0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4066701" y="2278562"/>
            <a:ext cx="5009145" cy="1311013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VGU:s avsnitt </a:t>
            </a:r>
            <a:r>
              <a:rPr lang="sv-SE" dirty="0"/>
              <a:t>"Faunapassager" </a:t>
            </a:r>
            <a:r>
              <a:rPr lang="sv-SE" dirty="0" smtClean="0"/>
              <a:t>omfattar </a:t>
            </a:r>
            <a:r>
              <a:rPr lang="sv-SE" dirty="0" smtClean="0"/>
              <a:t>6 </a:t>
            </a:r>
            <a:r>
              <a:rPr lang="sv-SE" b="1" dirty="0"/>
              <a:t>sidor</a:t>
            </a:r>
            <a:r>
              <a:rPr lang="sv-SE" dirty="0"/>
              <a:t>. Det står </a:t>
            </a:r>
            <a:r>
              <a:rPr lang="sv-SE" dirty="0" smtClean="0"/>
              <a:t>betydligt mer </a:t>
            </a:r>
            <a:r>
              <a:rPr lang="sv-SE" dirty="0"/>
              <a:t>om </a:t>
            </a:r>
            <a:r>
              <a:rPr lang="sv-SE" dirty="0" smtClean="0"/>
              <a:t>passager för grodor, liksom för uttrar, än </a:t>
            </a:r>
            <a:r>
              <a:rPr lang="sv-SE" dirty="0"/>
              <a:t>om </a:t>
            </a:r>
            <a:r>
              <a:rPr lang="sv-SE" dirty="0" smtClean="0"/>
              <a:t>den dödliga räckesproblematiken </a:t>
            </a:r>
            <a:r>
              <a:rPr lang="sv-SE" dirty="0"/>
              <a:t>för motorcyklister.</a:t>
            </a:r>
          </a:p>
        </p:txBody>
      </p:sp>
      <p:sp>
        <p:nvSpPr>
          <p:cNvPr id="10" name="Platshållare för innehåll 1"/>
          <p:cNvSpPr txBox="1">
            <a:spLocks/>
          </p:cNvSpPr>
          <p:nvPr/>
        </p:nvSpPr>
        <p:spPr>
          <a:xfrm>
            <a:off x="4066700" y="3362286"/>
            <a:ext cx="5009145" cy="1052494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Var tredje motorcyklist som dött efter räckeskrock, flög över räcket och vidare mot skyddsobjektet.             Inte ett enda svenskt väg</a:t>
            </a:r>
            <a:r>
              <a:rPr lang="sv-SE" dirty="0" smtClean="0"/>
              <a:t>räcke har skydd mot </a:t>
            </a:r>
            <a:r>
              <a:rPr lang="sv-SE" b="1" dirty="0" smtClean="0"/>
              <a:t>överkörning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17806" y="1296000"/>
            <a:ext cx="4037569" cy="30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Uppenbart behöver många esteter läsa på, om riksdagens beslutade Nollvision:</a:t>
            </a:r>
          </a:p>
          <a:p>
            <a:pPr marL="0" indent="0">
              <a:buNone/>
            </a:pPr>
            <a:r>
              <a:rPr lang="sv-SE" i="1" dirty="0" smtClean="0"/>
              <a:t>”Det </a:t>
            </a:r>
            <a:r>
              <a:rPr lang="sv-SE" i="1" dirty="0"/>
              <a:t>långsiktiga målet för trafiksäkerheten skall vara att ingen skall dödas eller skadas allvarligt till följd av trafikolyckor inom vägtransportsystemet (nollvisionen) samt att </a:t>
            </a:r>
            <a:r>
              <a:rPr lang="sv-SE" b="1" i="1" dirty="0"/>
              <a:t>vägtransportsystemets utformning och funktion anpassas till de krav som följer av detta</a:t>
            </a:r>
            <a:r>
              <a:rPr lang="sv-SE" i="1" dirty="0" smtClean="0"/>
              <a:t>.”</a:t>
            </a:r>
          </a:p>
          <a:p>
            <a:pPr marL="0" indent="0">
              <a:buNone/>
            </a:pPr>
            <a:r>
              <a:rPr lang="sv-SE" sz="1200" dirty="0"/>
              <a:t>Trafikutskottets betänkande 1997/98:TU4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794694"/>
          </a:xfrm>
        </p:spPr>
        <p:txBody>
          <a:bodyPr>
            <a:normAutofit/>
          </a:bodyPr>
          <a:lstStyle/>
          <a:p>
            <a:r>
              <a:rPr lang="sv-SE" dirty="0" smtClean="0"/>
              <a:t>Rondellutsmyckning </a:t>
            </a:r>
            <a:br>
              <a:rPr lang="sv-SE" dirty="0" smtClean="0"/>
            </a:br>
            <a:r>
              <a:rPr lang="sv-SE" sz="1800" i="1" dirty="0" smtClean="0"/>
              <a:t>–Sanslöst </a:t>
            </a:r>
            <a:r>
              <a:rPr lang="sv-SE" sz="1800" i="1" dirty="0" smtClean="0"/>
              <a:t>att </a:t>
            </a:r>
            <a:r>
              <a:rPr lang="sv-SE" sz="1800" i="1" dirty="0" smtClean="0"/>
              <a:t>tillåta sådan estetik som medför </a:t>
            </a:r>
            <a:r>
              <a:rPr lang="sv-SE" sz="1800" i="1" dirty="0" smtClean="0"/>
              <a:t>dödsrisk</a:t>
            </a:r>
            <a:endParaRPr lang="sv-SE" sz="1800" i="1" dirty="0"/>
          </a:p>
        </p:txBody>
      </p:sp>
      <p:sp>
        <p:nvSpPr>
          <p:cNvPr id="5" name="Rektangel 4"/>
          <p:cNvSpPr/>
          <p:nvPr/>
        </p:nvSpPr>
        <p:spPr>
          <a:xfrm>
            <a:off x="4110494" y="3982389"/>
            <a:ext cx="3720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i="1" dirty="0" smtClean="0">
                <a:solidFill>
                  <a:schemeClr val="accent4"/>
                </a:solidFill>
              </a:rPr>
              <a:t>25 cm </a:t>
            </a:r>
            <a:r>
              <a:rPr lang="sv-SE" sz="1000" i="1" dirty="0" smtClean="0">
                <a:solidFill>
                  <a:schemeClr val="accent4"/>
                </a:solidFill>
              </a:rPr>
              <a:t>stålprofil med </a:t>
            </a:r>
            <a:r>
              <a:rPr lang="sv-SE" sz="1000" i="1" dirty="0">
                <a:solidFill>
                  <a:schemeClr val="accent4"/>
                </a:solidFill>
              </a:rPr>
              <a:t>exponerad </a:t>
            </a:r>
            <a:r>
              <a:rPr lang="sv-SE" sz="1000" i="1" dirty="0" smtClean="0">
                <a:solidFill>
                  <a:schemeClr val="accent4"/>
                </a:solidFill>
              </a:rPr>
              <a:t>klippkant.</a:t>
            </a:r>
          </a:p>
          <a:p>
            <a:r>
              <a:rPr lang="sv-SE" sz="1000" i="1" dirty="0" smtClean="0">
                <a:solidFill>
                  <a:schemeClr val="accent4"/>
                </a:solidFill>
              </a:rPr>
              <a:t>Varlarondellen i Kungsbacka. Bild</a:t>
            </a:r>
            <a:r>
              <a:rPr lang="sv-SE" sz="1000" i="1" dirty="0">
                <a:solidFill>
                  <a:schemeClr val="accent4"/>
                </a:solidFill>
              </a:rPr>
              <a:t>: </a:t>
            </a:r>
            <a:r>
              <a:rPr lang="sv-SE" sz="1000" i="1" dirty="0" smtClean="0">
                <a:solidFill>
                  <a:schemeClr val="accent4"/>
                </a:solidFill>
              </a:rPr>
              <a:t>Hampe.</a:t>
            </a:r>
            <a:endParaRPr lang="sv-SE" sz="1000" i="1" dirty="0">
              <a:solidFill>
                <a:schemeClr val="accent4"/>
              </a:solidFill>
            </a:endParaRPr>
          </a:p>
        </p:txBody>
      </p:sp>
      <p:pic>
        <p:nvPicPr>
          <p:cNvPr id="1028" name="Picture 4" descr="http://www.svmc.se/ImageVaultFiles/id_217/cf_5/st_edited/mH5pXvvClZYgv04I-0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288">
            <a:off x="6955093" y="41372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 rot="1716012">
            <a:off x="6407738" y="1851468"/>
            <a:ext cx="2607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i="1" dirty="0" smtClean="0">
                <a:solidFill>
                  <a:schemeClr val="accent4"/>
                </a:solidFill>
              </a:rPr>
              <a:t>Massiv stenmur samt vassa stålprofiler. Tunadalsrondellen.</a:t>
            </a:r>
            <a:endParaRPr lang="sv-SE" sz="1000" i="1" dirty="0" smtClean="0">
              <a:solidFill>
                <a:schemeClr val="accent4"/>
              </a:solidFill>
            </a:endParaRPr>
          </a:p>
        </p:txBody>
      </p:sp>
      <p:sp>
        <p:nvSpPr>
          <p:cNvPr id="8" name="Platshållare för innehåll 1"/>
          <p:cNvSpPr txBox="1">
            <a:spLocks/>
          </p:cNvSpPr>
          <p:nvPr/>
        </p:nvSpPr>
        <p:spPr>
          <a:xfrm>
            <a:off x="-3788" y="4891759"/>
            <a:ext cx="8325620" cy="224852"/>
          </a:xfrm>
          <a:prstGeom prst="rect">
            <a:avLst/>
          </a:prstGeom>
        </p:spPr>
        <p:txBody>
          <a:bodyPr vert="horz" lIns="82052" tIns="41026" rIns="82052" bIns="41026" rtlCol="0">
            <a:noAutofit/>
          </a:bodyPr>
          <a:lstStyle>
            <a:lvl1pPr marL="307695" indent="-307695" algn="l" defTabSz="914224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"/>
              <a:defRPr sz="16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4109" indent="-205130" algn="l" defTabSz="914224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lang="fr-FR"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71803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Courier New" panose="02070309020205020404" pitchFamily="49" charset="0"/>
              <a:buChar char="-"/>
              <a:tabLst/>
              <a:defRPr lang="fr-FR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79498" marR="0" indent="-307695" algn="l" defTabSz="914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w"/>
              <a:tabLst/>
              <a:defRPr lang="fr-FR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003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16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0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00" i="1" dirty="0"/>
              <a:t>VGU: </a:t>
            </a:r>
            <a:r>
              <a:rPr lang="sv-SE" sz="1000" i="1" dirty="0" smtClean="0"/>
              <a:t>”Normalt </a:t>
            </a:r>
            <a:r>
              <a:rPr lang="sv-SE" sz="1000" i="1" dirty="0"/>
              <a:t>ska inga oeftergivliga föremål placeras i rondellen i en cirkulationsplats</a:t>
            </a:r>
            <a:r>
              <a:rPr lang="sv-SE" sz="1000" i="1" dirty="0" smtClean="0"/>
              <a:t>.” Villkorade undantag upp till </a:t>
            </a:r>
            <a:r>
              <a:rPr lang="sv-SE" sz="1000" i="1" dirty="0"/>
              <a:t>högst 30 </a:t>
            </a:r>
            <a:r>
              <a:rPr lang="sv-SE" sz="1000" i="1" dirty="0" smtClean="0"/>
              <a:t>km/h kan medges.</a:t>
            </a:r>
            <a:endParaRPr lang="sv-SE" sz="1000" i="1" dirty="0"/>
          </a:p>
        </p:txBody>
      </p:sp>
      <p:pic>
        <p:nvPicPr>
          <p:cNvPr id="3" name="Picture 2" descr="http://i1298.photobucket.com/albums/ag49/hampepic/IMG_1933_zps242440c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9332" y="2239861"/>
            <a:ext cx="3240000" cy="17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48729" y="911872"/>
            <a:ext cx="8502583" cy="343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Motivation för ökad hänsyn till oskyddade motorcyklister.</a:t>
            </a:r>
          </a:p>
          <a:p>
            <a:pPr marL="0" indent="0">
              <a:buNone/>
            </a:pPr>
            <a:r>
              <a:rPr lang="sv-SE" dirty="0" smtClean="0"/>
              <a:t>Exempel på </a:t>
            </a:r>
            <a:r>
              <a:rPr lang="sv-SE" b="1" dirty="0" smtClean="0"/>
              <a:t>lösningar</a:t>
            </a:r>
            <a:r>
              <a:rPr lang="sv-SE" dirty="0" smtClean="0"/>
              <a:t> </a:t>
            </a:r>
            <a:r>
              <a:rPr lang="sv-SE" dirty="0" smtClean="0"/>
              <a:t>vid</a:t>
            </a:r>
            <a:endParaRPr lang="sv-SE" dirty="0" smtClean="0"/>
          </a:p>
          <a:p>
            <a:r>
              <a:rPr lang="sv-SE" dirty="0" smtClean="0"/>
              <a:t>Drift: Snabb uppsopning av löst grus. </a:t>
            </a:r>
          </a:p>
          <a:p>
            <a:r>
              <a:rPr lang="sv-SE" dirty="0" smtClean="0"/>
              <a:t>Underhåll: MC-anpassad kontroll av våtfriktion efter asfaltarbeten.</a:t>
            </a:r>
          </a:p>
          <a:p>
            <a:r>
              <a:rPr lang="sv-SE" dirty="0" smtClean="0"/>
              <a:t>Vägbyggnation: Sund utformning av sidoområdets säkerhetszon, inkl. vägräcken.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7319" y="288000"/>
            <a:ext cx="8942046" cy="581521"/>
          </a:xfrm>
        </p:spPr>
        <p:txBody>
          <a:bodyPr>
            <a:noAutofit/>
          </a:bodyPr>
          <a:lstStyle/>
          <a:p>
            <a:pPr algn="ctr"/>
            <a:r>
              <a:rPr lang="sv-SE" dirty="0" smtClean="0"/>
              <a:t>Varför och hur ta hänsyn till motorcyklister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54" y="2740830"/>
            <a:ext cx="233147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211454" y="4073386"/>
            <a:ext cx="2005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I Huvudet på Hojåkaren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39" y="2740830"/>
            <a:ext cx="2617391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5990539" y="4073386"/>
            <a:ext cx="1415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SMC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pic>
        <p:nvPicPr>
          <p:cNvPr id="11" name="Picture 2" descr="MC försäk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2" y="2740830"/>
            <a:ext cx="2319891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454692" y="4073386"/>
            <a:ext cx="1415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Allt Om Bilen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Vägens egenskaper är lika viktiga för säker vägtrafik, som vad vatten är för sjöfart.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42538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48729" y="911872"/>
            <a:ext cx="8502583" cy="343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Helt misslyckats nå målet att sänka svåra skador mer hos oskyddade på MC, än hos bilister.</a:t>
            </a:r>
          </a:p>
          <a:p>
            <a:pPr marL="0" indent="0">
              <a:buNone/>
            </a:pPr>
            <a:r>
              <a:rPr lang="sv-SE" u="sng" dirty="0" smtClean="0"/>
              <a:t>Lösningar</a:t>
            </a:r>
            <a:r>
              <a:rPr lang="sv-SE" dirty="0" smtClean="0"/>
              <a:t> för ökad MC-hänsyn </a:t>
            </a:r>
            <a:r>
              <a:rPr lang="sv-SE" dirty="0" smtClean="0"/>
              <a:t>vid</a:t>
            </a:r>
            <a:endParaRPr lang="sv-SE" dirty="0" smtClean="0"/>
          </a:p>
          <a:p>
            <a:r>
              <a:rPr lang="sv-SE" dirty="0" smtClean="0"/>
              <a:t>Drift. </a:t>
            </a:r>
          </a:p>
          <a:p>
            <a:r>
              <a:rPr lang="sv-SE" dirty="0" smtClean="0"/>
              <a:t>Underhåll.</a:t>
            </a:r>
          </a:p>
          <a:p>
            <a:r>
              <a:rPr lang="sv-SE" dirty="0" smtClean="0"/>
              <a:t>Planläggning, utformning samt om-/nybyggnation av vägar.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7319" y="288000"/>
            <a:ext cx="8942046" cy="581521"/>
          </a:xfrm>
        </p:spPr>
        <p:txBody>
          <a:bodyPr>
            <a:noAutofit/>
          </a:bodyPr>
          <a:lstStyle/>
          <a:p>
            <a:pPr algn="ctr"/>
            <a:r>
              <a:rPr lang="sv-SE" dirty="0"/>
              <a:t>Varför och hur ta hänsyn till motorcyklister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54" y="2740830"/>
            <a:ext cx="233147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211454" y="4073386"/>
            <a:ext cx="2005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I Huvudet på Hojåkaren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39" y="2740830"/>
            <a:ext cx="2617391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5990539" y="4073386"/>
            <a:ext cx="1415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SMC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pic>
        <p:nvPicPr>
          <p:cNvPr id="11" name="Picture 2" descr="MC försäk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2" y="2740830"/>
            <a:ext cx="2319891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454692" y="4073386"/>
            <a:ext cx="1415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Allt Om Bilen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8709284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Nollvisionen ska särskilt främja oskyddade trafikanter. 20 år senare är det på tiden att ”leverera”. Rimlig MC-hänsyn är förutsättning.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36036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02921" y="1744170"/>
            <a:ext cx="4176000" cy="365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 smtClean="0"/>
              <a:t>Utfall:</a:t>
            </a:r>
            <a:r>
              <a:rPr lang="sv-SE" dirty="0" smtClean="0"/>
              <a:t> </a:t>
            </a:r>
            <a:r>
              <a:rPr lang="sv-SE" b="1" dirty="0" smtClean="0"/>
              <a:t>Misslyckat</a:t>
            </a:r>
            <a:r>
              <a:rPr lang="sv-SE" b="1" dirty="0" smtClean="0"/>
              <a:t>;</a:t>
            </a:r>
            <a:r>
              <a:rPr lang="sv-SE" b="1" dirty="0" smtClean="0"/>
              <a:t> </a:t>
            </a:r>
            <a:r>
              <a:rPr lang="sv-SE" b="1" dirty="0"/>
              <a:t>a</a:t>
            </a:r>
            <a:r>
              <a:rPr lang="sv-SE" b="1" dirty="0" smtClean="0"/>
              <a:t>ndelen </a:t>
            </a:r>
            <a:r>
              <a:rPr lang="sv-SE" b="1" dirty="0" smtClean="0"/>
              <a:t>ökar!</a:t>
            </a:r>
            <a:endParaRPr lang="sv-SE" b="1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37510"/>
            <a:ext cx="8076236" cy="495338"/>
          </a:xfrm>
        </p:spPr>
        <p:txBody>
          <a:bodyPr>
            <a:normAutofit/>
          </a:bodyPr>
          <a:lstStyle/>
          <a:p>
            <a:r>
              <a:rPr lang="sv-SE" dirty="0"/>
              <a:t>Motivation för ökad hänsyn till </a:t>
            </a:r>
            <a:r>
              <a:rPr lang="sv-SE" dirty="0" smtClean="0"/>
              <a:t>oskyddade </a:t>
            </a:r>
            <a:r>
              <a:rPr lang="sv-SE" dirty="0" smtClean="0"/>
              <a:t>på MC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921" y="2090716"/>
            <a:ext cx="3960000" cy="21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94091" y="4232134"/>
            <a:ext cx="1290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4"/>
                </a:solidFill>
              </a:rPr>
              <a:t>Datakälla: Trafikanalys</a:t>
            </a:r>
            <a:endParaRPr lang="sv-SE" sz="800" i="1" dirty="0">
              <a:solidFill>
                <a:schemeClr val="accent4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4913" y="1518495"/>
            <a:ext cx="4608000" cy="26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4322473" y="891250"/>
            <a:ext cx="4720550" cy="660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Dödliga singelolyckor med MC, år 2005 - 2013.</a:t>
            </a:r>
          </a:p>
          <a:p>
            <a:pPr marL="0" indent="0">
              <a:buNone/>
            </a:pPr>
            <a:r>
              <a:rPr lang="sv-SE" dirty="0" smtClean="0"/>
              <a:t>Antal, fördelade efter krockobjekt och väghållare.</a:t>
            </a:r>
            <a:endParaRPr lang="sv-S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091" y="755288"/>
            <a:ext cx="4017927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sv-SE" altLang="sv-SE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R</a:t>
            </a:r>
            <a:r>
              <a:rPr lang="sv-SE" altLang="sv-S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iksdagens mål</a:t>
            </a:r>
            <a:r>
              <a:rPr kumimoji="0" lang="sv-SE" altLang="sv-SE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: ”</a:t>
            </a:r>
            <a:r>
              <a:rPr kumimoji="0" lang="sv-SE" altLang="sv-SE" sz="1600" b="0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Risken att dödas och skadas i trafiken skall </a:t>
            </a:r>
            <a:r>
              <a:rPr kumimoji="0" lang="sv-SE" altLang="sv-SE" sz="1600" b="0" i="1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minskas i högre grad </a:t>
            </a:r>
            <a:r>
              <a:rPr kumimoji="0" lang="sv-SE" altLang="sv-SE" sz="1600" b="0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för de oskyddade trafikanterna än för de skyddade</a:t>
            </a:r>
            <a:r>
              <a:rPr kumimoji="0" lang="sv-SE" altLang="sv-SE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Unicode MS" pitchFamily="34" charset="-128"/>
                <a:cs typeface="Arial" pitchFamily="34" charset="0"/>
              </a:rPr>
              <a:t>.”</a:t>
            </a:r>
            <a:endParaRPr kumimoji="0" lang="sv-SE" altLang="sv-SE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latshållare för innehåll 1"/>
          <p:cNvSpPr>
            <a:spLocks noGrp="1"/>
          </p:cNvSpPr>
          <p:nvPr>
            <p:ph sz="half" idx="1"/>
          </p:nvPr>
        </p:nvSpPr>
        <p:spPr>
          <a:xfrm rot="16200000">
            <a:off x="-519806" y="2769654"/>
            <a:ext cx="1461454" cy="365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800" dirty="0" smtClean="0"/>
              <a:t>Antal dödade</a:t>
            </a:r>
            <a:endParaRPr lang="sv-SE" sz="800" dirty="0"/>
          </a:p>
        </p:txBody>
      </p:sp>
      <p:sp>
        <p:nvSpPr>
          <p:cNvPr id="5" name="Ellips 4"/>
          <p:cNvSpPr/>
          <p:nvPr/>
        </p:nvSpPr>
        <p:spPr>
          <a:xfrm>
            <a:off x="5441521" y="1740173"/>
            <a:ext cx="476835" cy="1844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Den vackra Nollvisionen för svårt skadade i </a:t>
            </a:r>
            <a:r>
              <a:rPr lang="sv-SE" sz="1000" i="1" dirty="0" smtClean="0"/>
              <a:t>trafiken: -Det är dags </a:t>
            </a:r>
            <a:r>
              <a:rPr lang="sv-SE" sz="1000" i="1" dirty="0" smtClean="0"/>
              <a:t>att </a:t>
            </a:r>
            <a:r>
              <a:rPr lang="sv-SE" sz="1000" i="1" dirty="0" smtClean="0"/>
              <a:t>inkludera motorcyklister.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27401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458" y="1060800"/>
            <a:ext cx="2340000" cy="12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458" y="2568692"/>
            <a:ext cx="2340000" cy="13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39723" y="923965"/>
            <a:ext cx="6413520" cy="323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Varje </a:t>
            </a:r>
            <a:r>
              <a:rPr lang="sv-SE" dirty="0" smtClean="0"/>
              <a:t>år skadas </a:t>
            </a:r>
            <a:r>
              <a:rPr lang="sv-SE" dirty="0"/>
              <a:t>ö</a:t>
            </a:r>
            <a:r>
              <a:rPr lang="sv-SE" dirty="0" smtClean="0"/>
              <a:t>ver 300 motorcyklister på löst grus </a:t>
            </a:r>
            <a:r>
              <a:rPr lang="sv-SE" dirty="0"/>
              <a:t>på </a:t>
            </a:r>
            <a:r>
              <a:rPr lang="sv-SE" dirty="0" smtClean="0"/>
              <a:t>asfaltvägar. </a:t>
            </a:r>
            <a:r>
              <a:rPr lang="sv-SE" sz="1000" dirty="0" smtClean="0"/>
              <a:t>Källa: Försäkringsbolaget Svedea</a:t>
            </a:r>
          </a:p>
          <a:p>
            <a:pPr marL="0" indent="0">
              <a:buNone/>
            </a:pPr>
            <a:r>
              <a:rPr lang="sv-SE" dirty="0" smtClean="0"/>
              <a:t>Hälften av olyckorna efter 1 juni, då vintersand ska vara uppsopad.</a:t>
            </a:r>
          </a:p>
          <a:p>
            <a:pPr marL="0" indent="0">
              <a:buNone/>
            </a:pPr>
            <a:r>
              <a:rPr lang="sv-SE" dirty="0" smtClean="0"/>
              <a:t>Rullgrus från enkel asfaltlappning eller obunden stödremsa i vägkant. </a:t>
            </a:r>
          </a:p>
          <a:p>
            <a:pPr marL="0" indent="0">
              <a:buNone/>
            </a:pPr>
            <a:r>
              <a:rPr lang="sv-SE" u="sng" dirty="0" smtClean="0"/>
              <a:t>Ett steg mot lösning:</a:t>
            </a:r>
            <a:endParaRPr lang="sv-SE" u="sng" dirty="0" smtClean="0"/>
          </a:p>
          <a:p>
            <a:pPr marL="0" indent="0">
              <a:buNone/>
            </a:pPr>
            <a:r>
              <a:rPr lang="sv-SE" dirty="0" smtClean="0"/>
              <a:t>Trafikverket </a:t>
            </a:r>
            <a:r>
              <a:rPr lang="sv-SE" dirty="0"/>
              <a:t>skärper </a:t>
            </a:r>
            <a:r>
              <a:rPr lang="sv-SE" dirty="0" smtClean="0"/>
              <a:t>nu krav </a:t>
            </a:r>
            <a:r>
              <a:rPr lang="sv-SE" dirty="0"/>
              <a:t>på </a:t>
            </a:r>
            <a:r>
              <a:rPr lang="sv-SE" dirty="0" smtClean="0"/>
              <a:t>snabb uppsopning </a:t>
            </a:r>
            <a:r>
              <a:rPr lang="sv-SE" dirty="0"/>
              <a:t>av </a:t>
            </a:r>
            <a:r>
              <a:rPr lang="sv-SE" dirty="0" smtClean="0"/>
              <a:t>grus:</a:t>
            </a:r>
            <a:endParaRPr lang="sv-SE" dirty="0"/>
          </a:p>
          <a:p>
            <a:r>
              <a:rPr lang="sv-SE" dirty="0" smtClean="0"/>
              <a:t>Nya vägdriftkontrakt </a:t>
            </a:r>
            <a:r>
              <a:rPr lang="sv-SE" dirty="0"/>
              <a:t>från </a:t>
            </a:r>
            <a:r>
              <a:rPr lang="sv-SE" dirty="0" smtClean="0"/>
              <a:t>2017 kräver att vägbanan är fri </a:t>
            </a:r>
            <a:r>
              <a:rPr lang="sv-SE" dirty="0"/>
              <a:t>från löst grus inom 12 </a:t>
            </a:r>
            <a:r>
              <a:rPr lang="sv-SE" dirty="0" smtClean="0"/>
              <a:t>tim, i vägklass 1-3 (mer </a:t>
            </a:r>
            <a:r>
              <a:rPr lang="sv-SE" dirty="0"/>
              <a:t>än 1500 fordon per </a:t>
            </a:r>
            <a:r>
              <a:rPr lang="sv-SE" dirty="0" smtClean="0"/>
              <a:t>dygn).</a:t>
            </a:r>
            <a:endParaRPr lang="sv-SE" dirty="0"/>
          </a:p>
          <a:p>
            <a:r>
              <a:rPr lang="sv-SE" dirty="0" smtClean="0"/>
              <a:t>Tar 5 </a:t>
            </a:r>
            <a:r>
              <a:rPr lang="sv-SE" dirty="0"/>
              <a:t>år </a:t>
            </a:r>
            <a:r>
              <a:rPr lang="sv-SE" dirty="0" smtClean="0"/>
              <a:t>tills alla kontrakt omförhandlats. Tidgräns därmed </a:t>
            </a:r>
            <a:r>
              <a:rPr lang="sv-SE" dirty="0"/>
              <a:t>fortsatt 24 </a:t>
            </a:r>
            <a:r>
              <a:rPr lang="sv-SE" dirty="0" smtClean="0"/>
              <a:t>tim, </a:t>
            </a:r>
            <a:r>
              <a:rPr lang="sv-SE" dirty="0"/>
              <a:t>p</a:t>
            </a:r>
            <a:r>
              <a:rPr lang="sv-SE" dirty="0" smtClean="0"/>
              <a:t>å </a:t>
            </a:r>
            <a:r>
              <a:rPr lang="sv-SE" dirty="0"/>
              <a:t>de flesta </a:t>
            </a:r>
            <a:r>
              <a:rPr lang="sv-SE" dirty="0" smtClean="0"/>
              <a:t>av dessa vägar </a:t>
            </a:r>
            <a:r>
              <a:rPr lang="sv-SE" dirty="0" smtClean="0"/>
              <a:t>i flera år framöver</a:t>
            </a:r>
            <a:r>
              <a:rPr lang="sv-SE" dirty="0" smtClean="0"/>
              <a:t>.</a:t>
            </a:r>
          </a:p>
          <a:p>
            <a:r>
              <a:rPr lang="sv-SE" dirty="0" smtClean="0"/>
              <a:t>Flest dödsolyckor med MC på lösgrus sker på vägar i klass 4 &amp; 5.</a:t>
            </a:r>
            <a:endParaRPr lang="sv-SE" dirty="0" smtClean="0"/>
          </a:p>
          <a:p>
            <a:pPr marL="0" indent="0">
              <a:buNone/>
            </a:pPr>
            <a:r>
              <a:rPr lang="sv-SE" sz="1000" i="1" dirty="0" smtClean="0"/>
              <a:t>Kontraktshandling: Standardbeskrivning </a:t>
            </a:r>
            <a:r>
              <a:rPr lang="sv-SE" sz="1000" i="1" dirty="0"/>
              <a:t>för Basunderhåll Väg, SBV.  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26026" cy="480545"/>
          </a:xfrm>
        </p:spPr>
        <p:txBody>
          <a:bodyPr>
            <a:noAutofit/>
          </a:bodyPr>
          <a:lstStyle/>
          <a:p>
            <a:r>
              <a:rPr lang="sv-SE" dirty="0" smtClean="0"/>
              <a:t>Vägdrift: Snabbare städning av </a:t>
            </a:r>
            <a:r>
              <a:rPr lang="sv-SE" dirty="0" smtClean="0"/>
              <a:t>förorenad vägbana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641458" y="2123246"/>
            <a:ext cx="1632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4"/>
                </a:solidFill>
              </a:rPr>
              <a:t>Bild: D Lagerström</a:t>
            </a:r>
            <a:endParaRPr lang="sv-SE" sz="800" i="1" dirty="0">
              <a:solidFill>
                <a:schemeClr val="accent4"/>
              </a:solidFill>
            </a:endParaRPr>
          </a:p>
        </p:txBody>
      </p:sp>
      <p:sp>
        <p:nvSpPr>
          <p:cNvPr id="3" name="AutoShape 4" descr="Foto: 141023 Rondellen 255/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Anmäl rullgrus till </a:t>
            </a:r>
            <a:r>
              <a:rPr lang="sv-SE" sz="1000" i="1" dirty="0" smtClean="0">
                <a:hlinkClick r:id="rId5"/>
              </a:rPr>
              <a:t>Trafikverket </a:t>
            </a:r>
            <a:r>
              <a:rPr lang="sv-SE" sz="1000" i="1" dirty="0" smtClean="0"/>
              <a:t>(app: </a:t>
            </a:r>
            <a:r>
              <a:rPr lang="sv-SE" sz="1000" i="1" dirty="0" smtClean="0">
                <a:hlinkClick r:id="rId6"/>
              </a:rPr>
              <a:t>Live Trafik</a:t>
            </a:r>
            <a:r>
              <a:rPr lang="sv-SE" sz="1000" i="1" dirty="0" smtClean="0"/>
              <a:t>) och till </a:t>
            </a:r>
            <a:r>
              <a:rPr lang="sv-SE" sz="1000" i="1" dirty="0" smtClean="0">
                <a:hlinkClick r:id="rId7"/>
              </a:rPr>
              <a:t>grus@svmc.se</a:t>
            </a:r>
            <a:r>
              <a:rPr lang="sv-SE" sz="1000" i="1" dirty="0" smtClean="0"/>
              <a:t> 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6589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Stabiliserad stödremsa. Förstärkt stödremsa. Kärt barn har flera namn.</a:t>
            </a:r>
            <a:endParaRPr lang="sv-SE" sz="1000" i="1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480545"/>
          </a:xfrm>
        </p:spPr>
        <p:txBody>
          <a:bodyPr/>
          <a:lstStyle/>
          <a:p>
            <a:r>
              <a:rPr lang="sv-SE" dirty="0" smtClean="0"/>
              <a:t>Gör bunden stödremsa till standardåtgärd</a:t>
            </a:r>
            <a:endParaRPr lang="sv-SE" dirty="0"/>
          </a:p>
        </p:txBody>
      </p:sp>
      <p:pic>
        <p:nvPicPr>
          <p:cNvPr id="5" name="Picture 2" descr="http://www.svmc.se/ImageVaultFiles/id_3177/cf_5/st_edited/N7j1YzWluTceN_lxKo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34" y="247248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7985493" y="4084200"/>
            <a:ext cx="1116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i="1" dirty="0" smtClean="0">
                <a:solidFill>
                  <a:schemeClr val="accent4"/>
                </a:solidFill>
              </a:rPr>
              <a:t>Bilder: SMC</a:t>
            </a:r>
            <a:endParaRPr lang="sv-SE" sz="800" i="1" dirty="0">
              <a:solidFill>
                <a:schemeClr val="accent4"/>
              </a:solidFill>
            </a:endParaRPr>
          </a:p>
        </p:txBody>
      </p:sp>
      <p:pic>
        <p:nvPicPr>
          <p:cNvPr id="6146" name="Picture 2" descr="http://www.svmc.se/ImageVaultFiles/id_3175/cf_5/st_edited/VYIf-azMDg9EMjzQeTr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93" y="1024497"/>
            <a:ext cx="2160000" cy="12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1"/>
          <p:cNvSpPr>
            <a:spLocks noGrp="1"/>
          </p:cNvSpPr>
          <p:nvPr>
            <p:ph sz="half" idx="1"/>
          </p:nvPr>
        </p:nvSpPr>
        <p:spPr>
          <a:xfrm>
            <a:off x="151464" y="909721"/>
            <a:ext cx="6872025" cy="3483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V</a:t>
            </a:r>
            <a:r>
              <a:rPr lang="sv-SE" dirty="0" smtClean="0"/>
              <a:t>ar femte svår MC-olycka har skett på löst grus!</a:t>
            </a:r>
          </a:p>
          <a:p>
            <a:pPr marL="0" indent="0">
              <a:buNone/>
            </a:pPr>
            <a:r>
              <a:rPr lang="sv-SE" dirty="0" smtClean="0"/>
              <a:t>Typisk problemkälla: Vägkant med stödremsa av obundet grus 0-20 mm.</a:t>
            </a:r>
          </a:p>
          <a:p>
            <a:pPr marL="0" indent="0">
              <a:buNone/>
            </a:pPr>
            <a:endParaRPr lang="sv-SE" u="sng" dirty="0" smtClean="0"/>
          </a:p>
          <a:p>
            <a:pPr marL="0" indent="0">
              <a:buNone/>
            </a:pPr>
            <a:r>
              <a:rPr lang="sv-SE" u="sng" dirty="0" smtClean="0"/>
              <a:t>Lösning:</a:t>
            </a:r>
          </a:p>
          <a:p>
            <a:pPr marL="0" indent="0">
              <a:buNone/>
            </a:pPr>
            <a:r>
              <a:rPr lang="sv-SE" dirty="0" smtClean="0"/>
              <a:t>Utför </a:t>
            </a:r>
            <a:r>
              <a:rPr lang="sv-SE" dirty="0"/>
              <a:t>stödremsan med </a:t>
            </a:r>
            <a:r>
              <a:rPr lang="sv-SE" b="1" dirty="0"/>
              <a:t>löst bundet </a:t>
            </a:r>
            <a:r>
              <a:rPr lang="sv-SE" dirty="0"/>
              <a:t>(stabiliserat) vägmaterial!</a:t>
            </a:r>
          </a:p>
          <a:p>
            <a:r>
              <a:rPr lang="sv-SE" dirty="0" smtClean="0"/>
              <a:t>I vissa kommuner återanvänds asfaltgranulat som förseglas.</a:t>
            </a:r>
          </a:p>
          <a:p>
            <a:r>
              <a:rPr lang="sv-SE" dirty="0" smtClean="0"/>
              <a:t>I delar av Trafikverket Region Väst verksamhet används med framgång 0-8 mm sand/fingrus, blandat med 3 % bitumenemulsion.</a:t>
            </a:r>
          </a:p>
          <a:p>
            <a:pPr marL="0" indent="0">
              <a:buNone/>
            </a:pPr>
            <a:endParaRPr lang="sv-SE" i="1" dirty="0" smtClean="0"/>
          </a:p>
          <a:p>
            <a:pPr marL="0" indent="0">
              <a:buNone/>
            </a:pPr>
            <a:r>
              <a:rPr lang="sv-SE" dirty="0" smtClean="0"/>
              <a:t>Gör bunden stödremsa till </a:t>
            </a:r>
            <a:r>
              <a:rPr lang="sv-SE" b="1" dirty="0" smtClean="0"/>
              <a:t>standardåtgärd</a:t>
            </a:r>
            <a:r>
              <a:rPr lang="sv-SE" dirty="0" smtClean="0"/>
              <a:t>, i både nybyggnation och drift/underhåll. På alla offentliga vägar. Omgående.</a:t>
            </a:r>
            <a:endParaRPr lang="sv-SE" dirty="0"/>
          </a:p>
        </p:txBody>
      </p:sp>
      <p:sp>
        <p:nvSpPr>
          <p:cNvPr id="14" name="Ellips 13"/>
          <p:cNvSpPr/>
          <p:nvPr/>
        </p:nvSpPr>
        <p:spPr>
          <a:xfrm rot="3916766">
            <a:off x="7252909" y="540153"/>
            <a:ext cx="426688" cy="15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5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6953" y="1072150"/>
            <a:ext cx="2880000" cy="7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13591" y="2110233"/>
            <a:ext cx="6371356" cy="874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 smtClean="0"/>
              <a:t>Lösning:</a:t>
            </a:r>
          </a:p>
          <a:p>
            <a:r>
              <a:rPr lang="sv-SE" dirty="0" smtClean="0"/>
              <a:t>Avfasad asfaltkant </a:t>
            </a:r>
            <a:r>
              <a:rPr lang="sv-SE" b="1" dirty="0" smtClean="0"/>
              <a:t>mer än halverar risken för svår skadeföljd </a:t>
            </a:r>
            <a:r>
              <a:rPr lang="sv-SE" dirty="0" smtClean="0"/>
              <a:t>vid avåkning, både för </a:t>
            </a:r>
            <a:r>
              <a:rPr lang="sv-SE" b="1" dirty="0" smtClean="0"/>
              <a:t>motorcyklister</a:t>
            </a:r>
            <a:r>
              <a:rPr lang="sv-SE" dirty="0" smtClean="0"/>
              <a:t> och för bilister. </a:t>
            </a:r>
            <a:r>
              <a:rPr lang="en-US" sz="800" dirty="0" smtClean="0">
                <a:solidFill>
                  <a:schemeClr val="accent4"/>
                </a:solidFill>
              </a:rPr>
              <a:t>FHWA Safety Edge</a:t>
            </a:r>
            <a:endParaRPr lang="en-US" sz="800" dirty="0">
              <a:solidFill>
                <a:schemeClr val="accent4"/>
              </a:solidFill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7999" y="288000"/>
            <a:ext cx="8749413" cy="480545"/>
          </a:xfrm>
        </p:spPr>
        <p:txBody>
          <a:bodyPr>
            <a:normAutofit/>
          </a:bodyPr>
          <a:lstStyle/>
          <a:p>
            <a:r>
              <a:rPr lang="sv-SE" dirty="0" smtClean="0"/>
              <a:t>Rädda liv med avfasad asfaltkant: I stort sett gratis!</a:t>
            </a:r>
            <a:endParaRPr lang="sv-SE" dirty="0"/>
          </a:p>
        </p:txBody>
      </p:sp>
      <p:pic>
        <p:nvPicPr>
          <p:cNvPr id="8" name="Bildobjekt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83" y="1002893"/>
            <a:ext cx="1799590" cy="90614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7" y="3068842"/>
            <a:ext cx="1836000" cy="14395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40" y="3068842"/>
            <a:ext cx="1687577" cy="1440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1" name="Rak 10"/>
          <p:cNvCxnSpPr/>
          <p:nvPr/>
        </p:nvCxnSpPr>
        <p:spPr>
          <a:xfrm>
            <a:off x="3883081" y="910343"/>
            <a:ext cx="1973580" cy="11658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V="1">
            <a:off x="3883081" y="1002894"/>
            <a:ext cx="2049780" cy="1073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ildresultat för fhwa &quot;safety edge&quot; motor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4" y="3068842"/>
            <a:ext cx="2008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h: Relative Degree of Safety/Longitudinal Edge Elevation Change (inches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3783" y="2524930"/>
            <a:ext cx="2520000" cy="18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I Norge är ”skråkant”  standardkrav sedan mer än 20 år. Dags att även svenska väghållare vaknar!</a:t>
            </a:r>
            <a:endParaRPr lang="sv-SE" sz="1000" i="1" dirty="0"/>
          </a:p>
        </p:txBody>
      </p:sp>
      <p:sp>
        <p:nvSpPr>
          <p:cNvPr id="3" name="Rektangel 2"/>
          <p:cNvSpPr/>
          <p:nvPr/>
        </p:nvSpPr>
        <p:spPr>
          <a:xfrm>
            <a:off x="113591" y="830839"/>
            <a:ext cx="376949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00" u="sng" dirty="0" smtClean="0">
                <a:solidFill>
                  <a:schemeClr val="accent4"/>
                </a:solidFill>
              </a:rPr>
              <a:t>Väldokumenterad dödsfälla:</a:t>
            </a:r>
          </a:p>
          <a:p>
            <a:pPr>
              <a:lnSpc>
                <a:spcPct val="90000"/>
              </a:lnSpc>
            </a:pPr>
            <a:r>
              <a:rPr lang="sv-SE" sz="1600" i="1" dirty="0" smtClean="0">
                <a:solidFill>
                  <a:schemeClr val="accent4"/>
                </a:solidFill>
              </a:rPr>
              <a:t>-”Däckskrubbning</a:t>
            </a:r>
            <a:r>
              <a:rPr lang="sv-SE" sz="1600" i="1" dirty="0">
                <a:solidFill>
                  <a:schemeClr val="accent4"/>
                </a:solidFill>
              </a:rPr>
              <a:t>” mot </a:t>
            </a:r>
            <a:r>
              <a:rPr lang="sv-SE" sz="1600" i="1" dirty="0" smtClean="0">
                <a:solidFill>
                  <a:schemeClr val="accent4"/>
                </a:solidFill>
              </a:rPr>
              <a:t>tvär asfaltkant </a:t>
            </a:r>
            <a:r>
              <a:rPr lang="sv-SE" sz="1600" i="1" dirty="0">
                <a:solidFill>
                  <a:schemeClr val="accent4"/>
                </a:solidFill>
              </a:rPr>
              <a:t>leder </a:t>
            </a:r>
            <a:r>
              <a:rPr lang="sv-SE" sz="1600" b="1" i="1" dirty="0">
                <a:solidFill>
                  <a:schemeClr val="accent4"/>
                </a:solidFill>
              </a:rPr>
              <a:t>dubbelt så ofta till dödsfall</a:t>
            </a:r>
            <a:r>
              <a:rPr lang="sv-SE" sz="1600" i="1" dirty="0">
                <a:solidFill>
                  <a:schemeClr val="accent4"/>
                </a:solidFill>
              </a:rPr>
              <a:t>, jämfört med </a:t>
            </a:r>
            <a:r>
              <a:rPr lang="sv-SE" sz="1600" i="1" dirty="0" smtClean="0">
                <a:solidFill>
                  <a:schemeClr val="accent4"/>
                </a:solidFill>
              </a:rPr>
              <a:t>avåkning </a:t>
            </a:r>
            <a:r>
              <a:rPr lang="sv-SE" sz="1600" i="1" dirty="0">
                <a:solidFill>
                  <a:schemeClr val="accent4"/>
                </a:solidFill>
              </a:rPr>
              <a:t>på </a:t>
            </a:r>
            <a:r>
              <a:rPr lang="sv-SE" sz="1600" i="1" dirty="0" smtClean="0">
                <a:solidFill>
                  <a:schemeClr val="accent4"/>
                </a:solidFill>
              </a:rPr>
              <a:t>jämförbar väg.   </a:t>
            </a:r>
            <a:r>
              <a:rPr lang="sv-SE" sz="800" dirty="0" smtClean="0">
                <a:solidFill>
                  <a:schemeClr val="accent4"/>
                </a:solidFill>
              </a:rPr>
              <a:t>US FHWA</a:t>
            </a:r>
            <a:endParaRPr lang="sv-SE" sz="800" dirty="0">
              <a:solidFill>
                <a:schemeClr val="accent4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6483783" y="4351850"/>
            <a:ext cx="2589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4"/>
                </a:solidFill>
              </a:rPr>
              <a:t>Grafik: </a:t>
            </a:r>
            <a:r>
              <a:rPr lang="en-US" sz="800" i="1" dirty="0" smtClean="0">
                <a:solidFill>
                  <a:schemeClr val="accent4"/>
                </a:solidFill>
              </a:rPr>
              <a:t>Zimmer &amp; Ivey, Texas Transportation Institute</a:t>
            </a:r>
            <a:endParaRPr lang="en-US" sz="800" i="1" dirty="0">
              <a:solidFill>
                <a:schemeClr val="accent4"/>
              </a:solidFill>
            </a:endParaRPr>
          </a:p>
        </p:txBody>
      </p:sp>
      <p:sp>
        <p:nvSpPr>
          <p:cNvPr id="14" name="Ned 13"/>
          <p:cNvSpPr/>
          <p:nvPr/>
        </p:nvSpPr>
        <p:spPr>
          <a:xfrm>
            <a:off x="7683343" y="3356887"/>
            <a:ext cx="190733" cy="51388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6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628102" y="2613908"/>
            <a:ext cx="6425358" cy="1536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 smtClean="0">
                <a:solidFill>
                  <a:schemeClr val="accent4"/>
                </a:solidFill>
              </a:rPr>
              <a:t>Lösningar:</a:t>
            </a:r>
            <a:endParaRPr lang="sv-SE" u="sng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AutoNum type="arabicPeriod"/>
            </a:pPr>
            <a:r>
              <a:rPr lang="sv-SE" dirty="0" smtClean="0">
                <a:solidFill>
                  <a:schemeClr val="accent4"/>
                </a:solidFill>
              </a:rPr>
              <a:t>Kräv att mäthjulets sidoläge övervakas med videokamera.         Filmen dokumenterar om mätdäcket har missat smal asfaltskarv. </a:t>
            </a:r>
          </a:p>
          <a:p>
            <a:pPr marL="342900" indent="-342900">
              <a:buClr>
                <a:schemeClr val="accent4"/>
              </a:buClr>
              <a:buAutoNum type="arabicPeriod"/>
            </a:pPr>
            <a:r>
              <a:rPr lang="sv-SE" dirty="0" smtClean="0">
                <a:solidFill>
                  <a:schemeClr val="accent4"/>
                </a:solidFill>
              </a:rPr>
              <a:t>Kräv redovisning av friktionstalets medelvärde </a:t>
            </a:r>
            <a:r>
              <a:rPr lang="sv-SE" dirty="0">
                <a:solidFill>
                  <a:schemeClr val="accent4"/>
                </a:solidFill>
              </a:rPr>
              <a:t>per 5 m istf. 20 </a:t>
            </a:r>
            <a:r>
              <a:rPr lang="sv-SE" dirty="0" smtClean="0">
                <a:solidFill>
                  <a:schemeClr val="accent4"/>
                </a:solidFill>
              </a:rPr>
              <a:t>m.</a:t>
            </a:r>
          </a:p>
          <a:p>
            <a:pPr marL="342900" indent="-342900">
              <a:buClr>
                <a:schemeClr val="accent4"/>
              </a:buClr>
              <a:buAutoNum type="arabicPeriod"/>
            </a:pPr>
            <a:r>
              <a:rPr lang="sv-SE" dirty="0" smtClean="0">
                <a:solidFill>
                  <a:schemeClr val="accent4"/>
                </a:solidFill>
              </a:rPr>
              <a:t>Kräv rapport av </a:t>
            </a:r>
            <a:r>
              <a:rPr lang="sv-SE" dirty="0" smtClean="0"/>
              <a:t>5 m medelvärdet glidande över varje meter. 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7319" y="288000"/>
            <a:ext cx="8942046" cy="581521"/>
          </a:xfrm>
        </p:spPr>
        <p:txBody>
          <a:bodyPr>
            <a:noAutofit/>
          </a:bodyPr>
          <a:lstStyle/>
          <a:p>
            <a:r>
              <a:rPr lang="sv-SE" dirty="0" smtClean="0"/>
              <a:t>Underhåll </a:t>
            </a:r>
            <a:r>
              <a:rPr lang="sv-SE" dirty="0"/>
              <a:t>av </a:t>
            </a:r>
            <a:r>
              <a:rPr lang="sv-SE" dirty="0" smtClean="0"/>
              <a:t>asfalt: Kvalitetssäkra våtfriktion även för MC.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4" y="771784"/>
            <a:ext cx="233147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48494" y="2104340"/>
            <a:ext cx="2005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>
                <a:solidFill>
                  <a:schemeClr val="accent5">
                    <a:lumMod val="85000"/>
                  </a:schemeClr>
                </a:solidFill>
              </a:rPr>
              <a:t>Bild: I Huvudet på Hojåkaren</a:t>
            </a:r>
            <a:endParaRPr lang="sv-SE" sz="800" i="1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" name="Platshållare för innehåll 1"/>
          <p:cNvSpPr>
            <a:spLocks noGrp="1"/>
          </p:cNvSpPr>
          <p:nvPr>
            <p:ph sz="half" idx="1"/>
          </p:nvPr>
        </p:nvSpPr>
        <p:spPr>
          <a:xfrm>
            <a:off x="153362" y="4902979"/>
            <a:ext cx="6224997" cy="2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Kontrollmetod: ”Bestämning </a:t>
            </a:r>
            <a:r>
              <a:rPr lang="sv-SE" sz="1000" i="1" dirty="0"/>
              <a:t>av friktion på belagd </a:t>
            </a:r>
            <a:r>
              <a:rPr lang="sv-SE" sz="1000" i="1" dirty="0" smtClean="0"/>
              <a:t>väg”, </a:t>
            </a:r>
            <a:r>
              <a:rPr lang="sv-SE" sz="1000" i="1" dirty="0"/>
              <a:t>TDOK 2014:0134. 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2608563" y="771784"/>
            <a:ext cx="6356857" cy="15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dirty="0" smtClean="0"/>
              <a:t>Problem:</a:t>
            </a:r>
          </a:p>
          <a:p>
            <a:pPr marL="0" indent="0">
              <a:buNone/>
            </a:pPr>
            <a:r>
              <a:rPr lang="sv-SE" dirty="0" smtClean="0"/>
              <a:t>Kontrollmetod framtagen för bilisters säkerhet, inte för MC. </a:t>
            </a:r>
          </a:p>
          <a:p>
            <a:pPr marL="0" indent="0">
              <a:buNone/>
            </a:pPr>
            <a:r>
              <a:rPr lang="sv-SE" dirty="0"/>
              <a:t>Mätmetoden kan helt missa halka på smala ytor (t.ex. misslyckat blank förseglad längsgående asfaltskarv), utan spårbarhet. 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 smtClean="0"/>
              <a:t>Mätmetoden underskattar halka på korta ytor som kan fälla en MC.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" y="2532982"/>
            <a:ext cx="2160000" cy="140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8" y="3167332"/>
            <a:ext cx="2160000" cy="140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50" y="798583"/>
            <a:ext cx="3960000" cy="214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278085" y="3068570"/>
            <a:ext cx="8621485" cy="1292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MC-olyckor på E4 &amp; E6</a:t>
            </a:r>
            <a:r>
              <a:rPr lang="sv-SE" dirty="0"/>
              <a:t> </a:t>
            </a:r>
            <a:r>
              <a:rPr lang="sv-SE" dirty="0" smtClean="0"/>
              <a:t>samt länsväg 257 &amp; 1002 i Stockholm:</a:t>
            </a:r>
            <a:endParaRPr lang="sv-SE" dirty="0"/>
          </a:p>
          <a:p>
            <a:r>
              <a:rPr lang="sv-SE" dirty="0" smtClean="0"/>
              <a:t>Upp till sanslösa 10 000 % högre olycksrisk på länsvägarna.</a:t>
            </a:r>
          </a:p>
          <a:p>
            <a:r>
              <a:rPr lang="sv-SE" dirty="0"/>
              <a:t>Alla dödsolyckor i studien hade inträffat i kurva.</a:t>
            </a:r>
          </a:p>
          <a:p>
            <a:r>
              <a:rPr lang="sv-SE" dirty="0" smtClean="0"/>
              <a:t>Överlägset vanligast olycksplats är ytterkurva (på tvåfältsväg: vänsterkurva).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8000" y="288000"/>
            <a:ext cx="7200000" cy="480545"/>
          </a:xfrm>
        </p:spPr>
        <p:txBody>
          <a:bodyPr/>
          <a:lstStyle/>
          <a:p>
            <a:r>
              <a:rPr lang="sv-SE" dirty="0" smtClean="0"/>
              <a:t>Flest olyckor i ytterkurva på länsväg</a:t>
            </a:r>
            <a:endParaRPr lang="sv-SE" dirty="0"/>
          </a:p>
        </p:txBody>
      </p:sp>
      <p:sp>
        <p:nvSpPr>
          <p:cNvPr id="8" name="Ellips 7"/>
          <p:cNvSpPr/>
          <p:nvPr/>
        </p:nvSpPr>
        <p:spPr>
          <a:xfrm rot="5400000">
            <a:off x="4336870" y="1683427"/>
            <a:ext cx="503917" cy="875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 rot="5400000">
            <a:off x="4702443" y="2238744"/>
            <a:ext cx="503917" cy="8751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 rot="838313">
            <a:off x="5323519" y="2952086"/>
            <a:ext cx="3807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C000"/>
                </a:solidFill>
              </a:rPr>
              <a:t>-Avåkning inåt i kurva indikerar </a:t>
            </a:r>
            <a:r>
              <a:rPr lang="sv-SE" sz="1400" u="sng" dirty="0" smtClean="0">
                <a:solidFill>
                  <a:srgbClr val="FFC000"/>
                </a:solidFill>
              </a:rPr>
              <a:t>låg</a:t>
            </a:r>
            <a:r>
              <a:rPr lang="sv-SE" sz="1400" dirty="0" smtClean="0">
                <a:solidFill>
                  <a:srgbClr val="FFC000"/>
                </a:solidFill>
              </a:rPr>
              <a:t> hastighet. </a:t>
            </a:r>
            <a:r>
              <a:rPr lang="sv-SE" sz="800" i="1" dirty="0" smtClean="0">
                <a:solidFill>
                  <a:srgbClr val="FFC000"/>
                </a:solidFill>
              </a:rPr>
              <a:t>L. Strandberg, professor e.m. i färdsäkerhet</a:t>
            </a:r>
            <a:endParaRPr lang="sv-SE" sz="800" i="1" dirty="0">
              <a:solidFill>
                <a:srgbClr val="FFC000"/>
              </a:solidFill>
            </a:endParaRPr>
          </a:p>
        </p:txBody>
      </p:sp>
      <p:sp>
        <p:nvSpPr>
          <p:cNvPr id="10" name="Platshållare för innehåll 1"/>
          <p:cNvSpPr>
            <a:spLocks noGrp="1"/>
          </p:cNvSpPr>
          <p:nvPr>
            <p:ph sz="half" idx="1"/>
          </p:nvPr>
        </p:nvSpPr>
        <p:spPr>
          <a:xfrm>
            <a:off x="31970" y="4910902"/>
            <a:ext cx="8621485" cy="232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R</a:t>
            </a:r>
            <a:r>
              <a:rPr lang="sv-SE" sz="1000" i="1" dirty="0"/>
              <a:t>. Thomson m.fl. (2015</a:t>
            </a:r>
            <a:r>
              <a:rPr lang="sv-SE" sz="1000" i="1" dirty="0" smtClean="0"/>
              <a:t>)</a:t>
            </a:r>
            <a:r>
              <a:rPr lang="sv-SE" sz="1000" i="1" dirty="0"/>
              <a:t> </a:t>
            </a:r>
            <a:r>
              <a:rPr lang="sv-SE" sz="1000" i="1" dirty="0" smtClean="0"/>
              <a:t>”</a:t>
            </a:r>
            <a:r>
              <a:rPr lang="sv-SE" sz="1000" i="1" dirty="0" smtClean="0">
                <a:hlinkClick r:id="rId3"/>
              </a:rPr>
              <a:t>Säkrare </a:t>
            </a:r>
            <a:r>
              <a:rPr lang="sv-SE" sz="1000" i="1" dirty="0">
                <a:hlinkClick r:id="rId3"/>
              </a:rPr>
              <a:t>sidoområde från ett MC perspektiv</a:t>
            </a:r>
            <a:r>
              <a:rPr lang="sv-SE" sz="1000" i="1" dirty="0"/>
              <a:t>” för </a:t>
            </a:r>
            <a:r>
              <a:rPr lang="sv-SE" sz="1000" i="1" dirty="0" smtClean="0"/>
              <a:t>Länsförsäkringar.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21956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62685" y="2704291"/>
            <a:ext cx="8898188" cy="1816562"/>
          </a:xfrm>
        </p:spPr>
        <p:txBody>
          <a:bodyPr>
            <a:noAutofit/>
          </a:bodyPr>
          <a:lstStyle/>
          <a:p>
            <a:r>
              <a:rPr lang="sv-SE" dirty="0" smtClean="0"/>
              <a:t>400 % fler </a:t>
            </a:r>
            <a:r>
              <a:rPr lang="sv-SE" dirty="0"/>
              <a:t>dödliga singelolyckor (alla </a:t>
            </a:r>
            <a:r>
              <a:rPr lang="sv-SE" dirty="0" smtClean="0"/>
              <a:t>fordon) </a:t>
            </a:r>
            <a:r>
              <a:rPr lang="sv-SE" dirty="0"/>
              <a:t>i </a:t>
            </a:r>
            <a:r>
              <a:rPr lang="sv-SE" dirty="0" smtClean="0"/>
              <a:t>ytterkurvor </a:t>
            </a:r>
            <a:r>
              <a:rPr lang="sv-SE" dirty="0"/>
              <a:t>än i </a:t>
            </a:r>
            <a:r>
              <a:rPr lang="sv-SE" dirty="0" smtClean="0"/>
              <a:t>innerkurvor. </a:t>
            </a:r>
            <a:r>
              <a:rPr lang="sv-SE" sz="800" dirty="0"/>
              <a:t>M. Lindholm, Vägverket (2002).</a:t>
            </a:r>
          </a:p>
          <a:p>
            <a:r>
              <a:rPr lang="sv-SE" dirty="0"/>
              <a:t>Instabilitetsrisk pga. feldoserat tvärfall är mångfaldigt vanligare i ytterkurvor än i innerkurvor. 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sv-SE" dirty="0"/>
              <a:t>     Många ytterkurvor - särskilt på länsvägnätet - lutar än idag </a:t>
            </a:r>
            <a:r>
              <a:rPr lang="sv-SE" dirty="0" smtClean="0"/>
              <a:t>utåt (eller för lite).			De </a:t>
            </a:r>
            <a:r>
              <a:rPr lang="sv-SE" dirty="0"/>
              <a:t>är utformade för </a:t>
            </a:r>
            <a:r>
              <a:rPr lang="sv-SE" dirty="0" smtClean="0"/>
              <a:t>medeltida </a:t>
            </a:r>
            <a:r>
              <a:rPr lang="sv-SE" dirty="0"/>
              <a:t>oxdragna kärror, snarare än för effektiv motoriserad </a:t>
            </a:r>
            <a:r>
              <a:rPr lang="sv-SE" dirty="0" smtClean="0"/>
              <a:t>trafik.</a:t>
            </a:r>
            <a:endParaRPr lang="sv-SE" sz="800" dirty="0" smtClean="0"/>
          </a:p>
          <a:p>
            <a:r>
              <a:rPr lang="sv-SE" dirty="0" smtClean="0"/>
              <a:t>Regelmässig halkrisk vid ytterkurvor pga. låg vattenavrinning i felaktiga skevningsövergångar. </a:t>
            </a:r>
            <a:r>
              <a:rPr lang="en-US" sz="800" dirty="0" smtClean="0"/>
              <a:t>Granlund, ROADEX III (2008).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13173" y="288000"/>
            <a:ext cx="8841069" cy="480545"/>
          </a:xfrm>
        </p:spPr>
        <p:txBody>
          <a:bodyPr>
            <a:noAutofit/>
          </a:bodyPr>
          <a:lstStyle/>
          <a:p>
            <a:r>
              <a:rPr lang="sv-SE" dirty="0" smtClean="0"/>
              <a:t>Trafikfarliga lutningar i ytterkurvor</a:t>
            </a:r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7" y="959912"/>
            <a:ext cx="2880000" cy="15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 6"/>
          <p:cNvSpPr/>
          <p:nvPr/>
        </p:nvSpPr>
        <p:spPr>
          <a:xfrm rot="5400000">
            <a:off x="3940285" y="1725177"/>
            <a:ext cx="349025" cy="443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1"/>
          <p:cNvSpPr>
            <a:spLocks noGrp="1"/>
          </p:cNvSpPr>
          <p:nvPr>
            <p:ph sz="half" idx="1"/>
          </p:nvPr>
        </p:nvSpPr>
        <p:spPr>
          <a:xfrm>
            <a:off x="25642" y="4910903"/>
            <a:ext cx="8621485" cy="232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00" i="1" dirty="0" smtClean="0"/>
              <a:t>Anvisning för skevat tvärfall i </a:t>
            </a:r>
            <a:r>
              <a:rPr lang="sv-SE" sz="1000" i="1" dirty="0"/>
              <a:t>ytterkurva </a:t>
            </a:r>
            <a:r>
              <a:rPr lang="sv-SE" sz="1000" i="1" dirty="0" smtClean="0"/>
              <a:t>infördes 1921 i USA. Ännu 2017 är det inte standard att rätta feldosering vid vägunderhåll i Sverige.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10147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screen 16-9">
  <a:themeElements>
    <a:clrScheme name="WSP Corporate Blue">
      <a:dk1>
        <a:srgbClr val="0046AD"/>
      </a:dk1>
      <a:lt1>
        <a:srgbClr val="80DED6"/>
      </a:lt1>
      <a:dk2>
        <a:srgbClr val="CCDC00"/>
      </a:dk2>
      <a:lt2>
        <a:srgbClr val="00918E"/>
      </a:lt2>
      <a:accent1>
        <a:srgbClr val="0046AD"/>
      </a:accent1>
      <a:accent2>
        <a:srgbClr val="8B8D8E"/>
      </a:accent2>
      <a:accent3>
        <a:srgbClr val="505254"/>
      </a:accent3>
      <a:accent4>
        <a:srgbClr val="000000"/>
      </a:accent4>
      <a:accent5>
        <a:srgbClr val="FFFFFF"/>
      </a:accent5>
      <a:accent6>
        <a:srgbClr val="FFFFFF"/>
      </a:accent6>
      <a:hlink>
        <a:srgbClr val="0046AD"/>
      </a:hlink>
      <a:folHlink>
        <a:srgbClr val="8B8D8E"/>
      </a:folHlink>
    </a:clrScheme>
    <a:fontScheme name="Geniv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- 16-9.potx" id="{CAA888EF-CB3D-401D-8AB2-374A43E60EC8}" vid="{8E130FFD-7FD6-45A5-847C-B2E5B1AEFE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16-9</Template>
  <TotalTime>2964</TotalTime>
  <Words>2020</Words>
  <Application>Microsoft Office PowerPoint</Application>
  <PresentationFormat>Bildspel på skärmen (16:9)</PresentationFormat>
  <Paragraphs>178</Paragraphs>
  <Slides>20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Widescreen 16-9</vt:lpstr>
      <vt:lpstr>(Brist på) MC-hänsyn vid drift, underhåll och utformning av vägar</vt:lpstr>
      <vt:lpstr>Varför och hur ta hänsyn till motorcyklister</vt:lpstr>
      <vt:lpstr>Motivation för ökad hänsyn till oskyddade på MC</vt:lpstr>
      <vt:lpstr>Vägdrift: Snabbare städning av förorenad vägbana</vt:lpstr>
      <vt:lpstr>Gör bunden stödremsa till standardåtgärd</vt:lpstr>
      <vt:lpstr>Rädda liv med avfasad asfaltkant: I stort sett gratis!</vt:lpstr>
      <vt:lpstr>Underhåll av asfalt: Kvalitetssäkra våtfriktion även för MC.</vt:lpstr>
      <vt:lpstr>Flest olyckor i ytterkurva på länsväg</vt:lpstr>
      <vt:lpstr>Trafikfarliga lutningar i ytterkurvor</vt:lpstr>
      <vt:lpstr>Kurvor utformas för personbil utan tyngdpunktsförskjutning</vt:lpstr>
      <vt:lpstr>Utformning av kurva med MC-hänsyn</vt:lpstr>
      <vt:lpstr>Utformning av sidoområde &amp; räcken: MC-hänsyn tagits bort!</vt:lpstr>
      <vt:lpstr>Bredare vägren ger kraftigt sänkt olycksrisk</vt:lpstr>
      <vt:lpstr>Lönsamt att bredda vägrenar</vt:lpstr>
      <vt:lpstr>Extra lönsamt att bredda vägren i kurvor</vt:lpstr>
      <vt:lpstr>Sidoområde &amp; säkerhetszon med Nollvision även för MC</vt:lpstr>
      <vt:lpstr>Noll vision för MC-vänliga vägräcken</vt:lpstr>
      <vt:lpstr>Nyheter i anvisningen för vägutformning, urval</vt:lpstr>
      <vt:lpstr>Rondellutsmyckning  –Sanslöst att tillåta sådan estetik som medför dödsrisk</vt:lpstr>
      <vt:lpstr>Varför och hur ta hänsyn till motorcyklister</vt:lpstr>
    </vt:vector>
  </TitlesOfParts>
  <Company>WSP Group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MC-säkerhet</dc:title>
  <dc:creator>Granlund, Johan</dc:creator>
  <cp:lastModifiedBy>Granlund, Johan</cp:lastModifiedBy>
  <cp:revision>185</cp:revision>
  <cp:lastPrinted>2013-11-15T21:26:15Z</cp:lastPrinted>
  <dcterms:created xsi:type="dcterms:W3CDTF">2016-12-05T08:23:13Z</dcterms:created>
  <dcterms:modified xsi:type="dcterms:W3CDTF">2017-01-07T15:59:33Z</dcterms:modified>
  <dc:language>Français</dc:language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Template_">
    <vt:bool>true</vt:bool>
  </property>
  <property fmtid="{D5CDD505-2E9C-101B-9397-08002B2CF9AE}" pid="3" name="dpChangePicture">
    <vt:bool>true</vt:bool>
  </property>
  <property fmtid="{D5CDD505-2E9C-101B-9397-08002B2CF9AE}" pid="4" name="16_9_Format">
    <vt:bool>true</vt:bool>
  </property>
</Properties>
</file>