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4" r:id="rId2"/>
    <p:sldId id="265" r:id="rId3"/>
    <p:sldId id="267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Nordqvist" initials="MN" lastIdx="0" clrIdx="0">
    <p:extLst>
      <p:ext uri="{19B8F6BF-5375-455C-9EA6-DF929625EA0E}">
        <p15:presenceInfo xmlns:p15="http://schemas.microsoft.com/office/powerpoint/2012/main" userId="S-1-5-21-2683488578-3132075649-3592661414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0"/>
    <p:restoredTop sz="84195"/>
  </p:normalViewPr>
  <p:slideViewPr>
    <p:cSldViewPr snapToGrid="0" snapToObjects="1">
      <p:cViewPr varScale="1">
        <p:scale>
          <a:sx n="61" d="100"/>
          <a:sy n="61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2FDD-0294-2241-B3EC-9507E41378FD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1F41-BE0C-C14A-B975-055F54C28F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99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F41-BE0C-C14A-B975-055F54C28F7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31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F41-BE0C-C14A-B975-055F54C28F7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7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F41-BE0C-C14A-B975-055F54C28F7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93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F41-BE0C-C14A-B975-055F54C28F7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77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F41-BE0C-C14A-B975-055F54C28F7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1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1978417"/>
            <a:ext cx="7200000" cy="504000"/>
          </a:xfrm>
          <a:prstGeom prst="rect">
            <a:avLst/>
          </a:prstGeom>
        </p:spPr>
        <p:txBody>
          <a:bodyPr anchor="t" anchorCtr="0"/>
          <a:lstStyle>
            <a:lvl1pPr>
              <a:defRPr sz="3000" cap="none" baseline="0"/>
            </a:lvl1pPr>
          </a:lstStyle>
          <a:p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2519999"/>
            <a:ext cx="7200000" cy="32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080000"/>
            <a:ext cx="7920000" cy="64800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None/>
              <a:defRPr sz="4400" b="0" i="0" cap="all" baseline="0">
                <a:latin typeface="Arial Fe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3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8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900000"/>
            <a:ext cx="2988000" cy="1080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0000" y="900000"/>
            <a:ext cx="5111750" cy="504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8000" y="1980000"/>
            <a:ext cx="2988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723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802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1080000"/>
            <a:ext cx="7920000" cy="648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4" y="2520000"/>
            <a:ext cx="7200000" cy="32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1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1080000"/>
            <a:ext cx="7920000" cy="648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4" y="1979999"/>
            <a:ext cx="7200000" cy="37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232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4" y="4320000"/>
            <a:ext cx="7560000" cy="1440000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 baseline="0"/>
            </a:lvl1pPr>
          </a:lstStyle>
          <a:p>
            <a:r>
              <a:rPr lang="sv-SE" dirty="0"/>
              <a:t>Klicka här för att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1" y="2879999"/>
            <a:ext cx="7200000" cy="1440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20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1080000"/>
            <a:ext cx="8229600" cy="648000"/>
          </a:xfrm>
          <a:prstGeom prst="rect">
            <a:avLst/>
          </a:prstGeom>
        </p:spPr>
        <p:txBody>
          <a:bodyPr anchor="b" anchorCtr="0"/>
          <a:lstStyle>
            <a:lvl1pPr>
              <a:defRPr baseline="0"/>
            </a:lvl1pPr>
          </a:lstStyle>
          <a:p>
            <a:r>
              <a:rPr lang="sv-SE" dirty="0"/>
              <a:t>Klicka här för ATT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0000" y="1980000"/>
            <a:ext cx="3780000" cy="360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0" y="1980000"/>
            <a:ext cx="3780000" cy="360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80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8000" y="900000"/>
            <a:ext cx="7920000" cy="648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68000" y="1800000"/>
            <a:ext cx="403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520000"/>
            <a:ext cx="4032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00000"/>
            <a:ext cx="403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</a:t>
            </a:r>
            <a:r>
              <a:rPr lang="is-IS" dirty="0"/>
              <a:t>…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20000"/>
            <a:ext cx="4032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4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1080000"/>
            <a:ext cx="7920000" cy="648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sv-SE" dirty="0"/>
              <a:t>Klicka här för att</a:t>
            </a:r>
            <a:r>
              <a:rPr lang="is-IS" dirty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9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0" y="1080000"/>
            <a:ext cx="79200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400" cap="none" baseline="0"/>
            </a:lvl1pPr>
          </a:lstStyle>
          <a:p>
            <a:r>
              <a:rPr lang="sv-SE" dirty="0"/>
              <a:t>Klicka här för att</a:t>
            </a:r>
            <a:r>
              <a:rPr lang="is-IS" dirty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50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0" y="1080000"/>
            <a:ext cx="9144000" cy="648000"/>
          </a:xfrm>
          <a:prstGeom prst="rect">
            <a:avLst/>
          </a:prstGeom>
        </p:spPr>
        <p:txBody>
          <a:bodyPr anchor="b" anchorCtr="0"/>
          <a:lstStyle>
            <a:lvl1pPr algn="ctr">
              <a:defRPr sz="2400" cap="none" baseline="0"/>
            </a:lvl1pPr>
          </a:lstStyle>
          <a:p>
            <a:r>
              <a:rPr lang="sv-SE" dirty="0"/>
              <a:t>Klicka här för att</a:t>
            </a:r>
            <a:r>
              <a:rPr lang="is-IS" dirty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/>
          <a:stretch/>
        </p:blipFill>
        <p:spPr>
          <a:xfrm>
            <a:off x="-7749" y="0"/>
            <a:ext cx="9151748" cy="50081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20000"/>
            <a:ext cx="1679896" cy="529012"/>
          </a:xfrm>
          <a:prstGeom prst="rect">
            <a:avLst/>
          </a:prstGeom>
        </p:spPr>
      </p:pic>
      <p:sp>
        <p:nvSpPr>
          <p:cNvPr id="15" name="Platshållare för rubrik 14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56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Klicka här för</a:t>
            </a:r>
            <a:r>
              <a:rPr lang="is-IS" dirty="0"/>
              <a:t>…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20000"/>
            <a:ext cx="1679896" cy="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5" r:id="rId9"/>
    <p:sldLayoutId id="2147483680" r:id="rId10"/>
    <p:sldLayoutId id="2147483681" r:id="rId11"/>
    <p:sldLayoutId id="2147483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Arial Fet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mc.se/smc_filer/SMC%20centralt/Rapporter/2016/Extremt_beteende_3.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mc.se/" TargetMode="External"/><Relationship Id="rId2" Type="http://schemas.openxmlformats.org/officeDocument/2006/relationships/hyperlink" Target="mailto:maria.nordqvist@svmc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mc.se/smc/SMCs-arbete--fragor/Motorcyklisten/Extremt-beteende/Typiska-olyckor-p-g-a-Extremt-beteen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0004" y="79574"/>
            <a:ext cx="7920000" cy="551048"/>
          </a:xfrm>
        </p:spPr>
        <p:txBody>
          <a:bodyPr/>
          <a:lstStyle/>
          <a:p>
            <a:r>
              <a:rPr lang="sv-SE" sz="3600" dirty="0"/>
              <a:t>Extremt beteende i trafiken</a:t>
            </a:r>
          </a:p>
        </p:txBody>
      </p:sp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br>
              <a:rPr lang="sv-SE" dirty="0"/>
            </a:br>
            <a:r>
              <a:rPr lang="sv-SE" dirty="0"/>
              <a:t>Maria Nordqvist</a:t>
            </a:r>
            <a:endParaRPr lang="sv-SE" sz="1300" dirty="0"/>
          </a:p>
          <a:p>
            <a:pPr marL="0" indent="0">
              <a:buNone/>
            </a:pPr>
            <a:r>
              <a:rPr lang="sv-SE" dirty="0" err="1"/>
              <a:t>Tylösandsseminariet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2016</a:t>
            </a:r>
          </a:p>
        </p:txBody>
      </p:sp>
      <p:pic>
        <p:nvPicPr>
          <p:cNvPr id="2" name="Bildobjekt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4969">
            <a:off x="5016098" y="970514"/>
            <a:ext cx="3757940" cy="54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551793"/>
          </a:xfrm>
        </p:spPr>
        <p:txBody>
          <a:bodyPr/>
          <a:lstStyle/>
          <a:p>
            <a:r>
              <a:rPr lang="sv-SE" sz="3200" dirty="0"/>
              <a:t>Ägarförhållande vid olyckan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255" y="819807"/>
            <a:ext cx="5943600" cy="353147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44566" y="4887310"/>
            <a:ext cx="6795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En fjärdedel av svårt skadade förare utan körkort ägde inte </a:t>
            </a:r>
            <a:br>
              <a:rPr lang="sv-SE" sz="2000" dirty="0"/>
            </a:br>
            <a:r>
              <a:rPr lang="sv-SE" sz="2000" dirty="0"/>
              <a:t>den MC de körde vid olyckstillfället. </a:t>
            </a:r>
          </a:p>
          <a:p>
            <a:r>
              <a:rPr lang="sv-SE" sz="2000" dirty="0"/>
              <a:t>Motsvarande bland förare med körkort var 1,7 %. </a:t>
            </a:r>
          </a:p>
        </p:txBody>
      </p:sp>
    </p:spTree>
    <p:extLst>
      <p:ext uri="{BB962C8B-B14F-4D97-AF65-F5344CB8AC3E}">
        <p14:creationId xmlns:p14="http://schemas.microsoft.com/office/powerpoint/2010/main" val="112890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73421"/>
            <a:ext cx="7920000" cy="346841"/>
          </a:xfrm>
        </p:spPr>
        <p:txBody>
          <a:bodyPr/>
          <a:lstStyle/>
          <a:p>
            <a:r>
              <a:rPr lang="sv-SE" sz="3200" dirty="0"/>
              <a:t>Körde fordon med körförbud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64322"/>
            <a:ext cx="6385034" cy="351308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08083" y="4887310"/>
            <a:ext cx="716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17,5 % av de körkortslösa svårt skadade körde ett fordon med </a:t>
            </a:r>
            <a:br>
              <a:rPr lang="sv-SE" sz="2000" dirty="0"/>
            </a:br>
            <a:r>
              <a:rPr lang="sv-SE" sz="2000" dirty="0"/>
              <a:t>körförbud vid olyckstillfället jämfört med 5 % av de som hade </a:t>
            </a:r>
            <a:br>
              <a:rPr lang="sv-SE" sz="2000" dirty="0"/>
            </a:br>
            <a:r>
              <a:rPr lang="sv-SE" sz="2000" dirty="0"/>
              <a:t>körkort.</a:t>
            </a:r>
          </a:p>
        </p:txBody>
      </p:sp>
    </p:spTree>
    <p:extLst>
      <p:ext uri="{BB962C8B-B14F-4D97-AF65-F5344CB8AC3E}">
        <p14:creationId xmlns:p14="http://schemas.microsoft.com/office/powerpoint/2010/main" val="103058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26124"/>
            <a:ext cx="7920000" cy="1166648"/>
          </a:xfrm>
        </p:spPr>
        <p:txBody>
          <a:bodyPr/>
          <a:lstStyle/>
          <a:p>
            <a:r>
              <a:rPr lang="sv-SE" sz="3200" dirty="0"/>
              <a:t>Problematiken finns även på bilsidan men i lägre omfattning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880" y="1481959"/>
            <a:ext cx="3140871" cy="35945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207172" y="5344510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Jämförande statistik mellan dödade på tvåhjulig MC och </a:t>
            </a:r>
            <a:br>
              <a:rPr lang="sv-SE" sz="2000" dirty="0"/>
            </a:br>
            <a:r>
              <a:rPr lang="sv-SE" sz="2000" dirty="0"/>
              <a:t>personbil under perioden 2010-2014 finns i rapporten! </a:t>
            </a:r>
          </a:p>
        </p:txBody>
      </p:sp>
    </p:spTree>
    <p:extLst>
      <p:ext uri="{BB962C8B-B14F-4D97-AF65-F5344CB8AC3E}">
        <p14:creationId xmlns:p14="http://schemas.microsoft.com/office/powerpoint/2010/main" val="151982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20718"/>
            <a:ext cx="7920000" cy="646386"/>
          </a:xfrm>
        </p:spPr>
        <p:txBody>
          <a:bodyPr/>
          <a:lstStyle/>
          <a:p>
            <a:r>
              <a:rPr lang="sv-SE" sz="2800" dirty="0"/>
              <a:t>Detta Stämmer inte enligt studier med svenska MC-förare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4" y="993228"/>
            <a:ext cx="7200000" cy="4766772"/>
          </a:xfrm>
        </p:spPr>
        <p:txBody>
          <a:bodyPr/>
          <a:lstStyle/>
          <a:p>
            <a:r>
              <a:rPr lang="sv-SE" sz="2800" dirty="0"/>
              <a:t>100 % har körkort</a:t>
            </a:r>
          </a:p>
          <a:p>
            <a:r>
              <a:rPr lang="sv-SE" sz="2800" dirty="0"/>
              <a:t>Bara 0,30 % lånar ut sin MC till vem som helst</a:t>
            </a:r>
          </a:p>
          <a:p>
            <a:r>
              <a:rPr lang="sv-SE" sz="2800" dirty="0"/>
              <a:t>100 % äger minst en MC</a:t>
            </a:r>
          </a:p>
          <a:p>
            <a:r>
              <a:rPr lang="sv-SE" sz="2800" dirty="0"/>
              <a:t>100 % använder alltid hjälm, över 80 % heltäckande skyddsutrustning</a:t>
            </a:r>
          </a:p>
          <a:p>
            <a:r>
              <a:rPr lang="sv-SE" sz="2800" dirty="0"/>
              <a:t>Bättre attityd till att köra påverkad jfr bil</a:t>
            </a:r>
          </a:p>
          <a:p>
            <a:r>
              <a:rPr lang="sv-SE" sz="2800" dirty="0"/>
              <a:t>Efterlyser fler poliskontroller, hårdare straff för ratt- och drograttfylleri mm</a:t>
            </a:r>
          </a:p>
          <a:p>
            <a:r>
              <a:rPr lang="sv-SE" sz="2800" dirty="0"/>
              <a:t>Positiv till alkolås på MC</a:t>
            </a:r>
          </a:p>
          <a:p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29" y="543911"/>
            <a:ext cx="1233089" cy="16002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29" y="2467304"/>
            <a:ext cx="1355130" cy="187633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29" y="4666830"/>
            <a:ext cx="1233089" cy="20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68014"/>
            <a:ext cx="7920000" cy="394138"/>
          </a:xfrm>
        </p:spPr>
        <p:txBody>
          <a:bodyPr/>
          <a:lstStyle/>
          <a:p>
            <a:r>
              <a:rPr lang="sv-SE" dirty="0"/>
              <a:t>SMC:s konklusion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45476" y="662152"/>
            <a:ext cx="7236372" cy="5754414"/>
          </a:xfrm>
        </p:spPr>
        <p:txBody>
          <a:bodyPr/>
          <a:lstStyle/>
          <a:p>
            <a:r>
              <a:rPr lang="sv-SE" sz="2800" dirty="0"/>
              <a:t>Hög andel av dem som omkommer på MC är inte motorcyklister</a:t>
            </a:r>
          </a:p>
          <a:p>
            <a:r>
              <a:rPr lang="sv-SE" sz="2800" dirty="0"/>
              <a:t>De struntar i många trafikregler som ökar olycksrisken (alkohol, droger, olagliga fordon, hjälmkrav)</a:t>
            </a:r>
          </a:p>
          <a:p>
            <a:r>
              <a:rPr lang="sv-SE" sz="2800" dirty="0"/>
              <a:t>Gruppens andel är hög även bland de svårt skadade MC-förarna</a:t>
            </a:r>
          </a:p>
          <a:p>
            <a:r>
              <a:rPr lang="sv-SE" sz="2800" dirty="0"/>
              <a:t>Andelen är betydligt högre bland MC-förare jämfört med bilförare</a:t>
            </a:r>
          </a:p>
          <a:p>
            <a:r>
              <a:rPr lang="sv-SE" sz="2800" dirty="0"/>
              <a:t>Gruppen kräver särskilda åtgärder av alla aktörer</a:t>
            </a:r>
          </a:p>
          <a:p>
            <a:r>
              <a:rPr lang="sv-SE" sz="2800" dirty="0"/>
              <a:t>Körkortsinnehav måste bli ett etappmål!</a:t>
            </a:r>
          </a:p>
        </p:txBody>
      </p:sp>
    </p:spTree>
    <p:extLst>
      <p:ext uri="{BB962C8B-B14F-4D97-AF65-F5344CB8AC3E}">
        <p14:creationId xmlns:p14="http://schemas.microsoft.com/office/powerpoint/2010/main" val="23139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57656"/>
            <a:ext cx="7920000" cy="599089"/>
          </a:xfrm>
        </p:spPr>
        <p:txBody>
          <a:bodyPr/>
          <a:lstStyle/>
          <a:p>
            <a:r>
              <a:rPr lang="sv-SE" sz="3200" dirty="0"/>
              <a:t>Tack för ordet!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4" y="945931"/>
            <a:ext cx="7200000" cy="4814069"/>
          </a:xfrm>
        </p:spPr>
        <p:txBody>
          <a:bodyPr/>
          <a:lstStyle/>
          <a:p>
            <a:r>
              <a:rPr lang="sv-SE" dirty="0"/>
              <a:t>Maria Nordqvist, SMC.</a:t>
            </a:r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dirty="0">
                <a:hlinkClick r:id="rId2"/>
              </a:rPr>
              <a:t>maria.nordqvist@svmc.se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    070-538 39 38</a:t>
            </a:r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dirty="0">
                <a:hlinkClick r:id="rId3"/>
              </a:rPr>
              <a:t>www.svmc.se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241" y="322635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0004" y="79574"/>
            <a:ext cx="7920000" cy="1071309"/>
          </a:xfrm>
        </p:spPr>
        <p:txBody>
          <a:bodyPr/>
          <a:lstStyle/>
          <a:p>
            <a:r>
              <a:rPr lang="sv-SE" sz="3200" dirty="0"/>
              <a:t>Satsar vi rätt för att minska dödade på 2 hjul?	</a:t>
            </a:r>
            <a:r>
              <a:rPr lang="sv-SE" sz="3600" dirty="0"/>
              <a:t>	</a:t>
            </a:r>
          </a:p>
        </p:txBody>
      </p:sp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xfrm>
            <a:off x="720004" y="1655379"/>
            <a:ext cx="7200000" cy="410462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2800" dirty="0"/>
              <a:t>Av årets 31 dödade saknade </a:t>
            </a:r>
          </a:p>
          <a:p>
            <a:pPr marL="0" indent="0">
              <a:buNone/>
            </a:pPr>
            <a:r>
              <a:rPr lang="sv-SE" sz="2800" dirty="0"/>
              <a:t>    minst 8 körkort </a:t>
            </a:r>
          </a:p>
          <a:p>
            <a:r>
              <a:rPr lang="sv-SE" sz="2800" dirty="0"/>
              <a:t>Av årets 31 dödade har 8 krockat</a:t>
            </a:r>
            <a:br>
              <a:rPr lang="sv-SE" sz="2800" dirty="0"/>
            </a:br>
            <a:r>
              <a:rPr lang="sv-SE" sz="2800" dirty="0"/>
              <a:t>med mitt- eller sidoräcke</a:t>
            </a:r>
          </a:p>
          <a:p>
            <a:r>
              <a:rPr lang="sv-SE" sz="2800" dirty="0"/>
              <a:t>Etappmålen för att minska döda</a:t>
            </a:r>
            <a:br>
              <a:rPr lang="sv-SE" sz="2800" dirty="0"/>
            </a:br>
            <a:r>
              <a:rPr lang="sv-SE" sz="2800" dirty="0"/>
              <a:t>och svårt skadade på 2-hjulig </a:t>
            </a:r>
            <a:br>
              <a:rPr lang="sv-SE" sz="2800" dirty="0"/>
            </a:br>
            <a:r>
              <a:rPr lang="sv-SE" sz="2800" dirty="0"/>
              <a:t>MC nås inte med traditionella trafiksäkerhetsåtgärder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76525" y="2990524"/>
            <a:ext cx="4950368" cy="27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4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0004" y="32277"/>
            <a:ext cx="7920000" cy="614110"/>
          </a:xfrm>
        </p:spPr>
        <p:txBody>
          <a:bodyPr/>
          <a:lstStyle/>
          <a:p>
            <a:r>
              <a:rPr lang="sv-SE" sz="3200" dirty="0">
                <a:hlinkClick r:id="rId3"/>
              </a:rPr>
              <a:t>Idag såg jag en polisbil!</a:t>
            </a:r>
            <a:endParaRPr lang="sv-SE" sz="3200" dirty="0"/>
          </a:p>
        </p:txBody>
      </p:sp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xfrm>
            <a:off x="720004" y="781050"/>
            <a:ext cx="7200000" cy="497895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sv-SE" dirty="0"/>
            </a:br>
            <a:r>
              <a:rPr lang="sv-SE" dirty="0"/>
              <a:t>Nästan varje dag året</a:t>
            </a:r>
            <a:br>
              <a:rPr lang="sv-SE" dirty="0"/>
            </a:br>
            <a:r>
              <a:rPr lang="sv-SE" dirty="0"/>
              <a:t>om rapporterar media</a:t>
            </a:r>
          </a:p>
          <a:p>
            <a:pPr marL="0" indent="0">
              <a:buNone/>
            </a:pPr>
            <a:r>
              <a:rPr lang="sv-SE" dirty="0"/>
              <a:t>om incidenter på </a:t>
            </a:r>
          </a:p>
          <a:p>
            <a:pPr marL="0" indent="0">
              <a:buNone/>
            </a:pPr>
            <a:r>
              <a:rPr lang="sv-SE" dirty="0"/>
              <a:t>grund  av extremt </a:t>
            </a:r>
            <a:br>
              <a:rPr lang="sv-SE" dirty="0"/>
            </a:br>
            <a:r>
              <a:rPr lang="sv-SE" dirty="0"/>
              <a:t>beteende.</a:t>
            </a:r>
          </a:p>
          <a:p>
            <a:pPr marL="0" indent="0">
              <a:buNone/>
            </a:pPr>
            <a:r>
              <a:rPr lang="sv-SE" dirty="0"/>
              <a:t>Vanligast är att </a:t>
            </a:r>
            <a:br>
              <a:rPr lang="sv-SE" dirty="0"/>
            </a:br>
            <a:r>
              <a:rPr lang="sv-SE" dirty="0"/>
              <a:t>körkortslösa </a:t>
            </a:r>
            <a:br>
              <a:rPr lang="sv-SE" dirty="0"/>
            </a:br>
            <a:r>
              <a:rPr lang="sv-SE" dirty="0"/>
              <a:t>påverkade män grips</a:t>
            </a:r>
          </a:p>
          <a:p>
            <a:pPr marL="0" indent="0">
              <a:buNone/>
            </a:pPr>
            <a:r>
              <a:rPr lang="sv-SE" dirty="0"/>
              <a:t>av polis i samband </a:t>
            </a:r>
          </a:p>
          <a:p>
            <a:pPr marL="0" indent="0">
              <a:buNone/>
            </a:pPr>
            <a:r>
              <a:rPr lang="sv-SE" dirty="0"/>
              <a:t>med olycka. SMC samlar</a:t>
            </a:r>
          </a:p>
          <a:p>
            <a:pPr marL="0" indent="0">
              <a:buNone/>
            </a:pPr>
            <a:r>
              <a:rPr lang="sv-SE" dirty="0"/>
              <a:t>alla på hemsidan. 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Film ”En om dagen”</a:t>
            </a:r>
          </a:p>
        </p:txBody>
      </p:sp>
      <p:pic>
        <p:nvPicPr>
          <p:cNvPr id="3" name="Bildobjekt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0" y="781050"/>
            <a:ext cx="35337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0004" y="79574"/>
            <a:ext cx="7920000" cy="551047"/>
          </a:xfrm>
        </p:spPr>
        <p:txBody>
          <a:bodyPr/>
          <a:lstStyle/>
          <a:p>
            <a:r>
              <a:rPr lang="sv-SE" sz="3200" dirty="0"/>
              <a:t>Dödade på tvåhjulig mc 2011-2015</a:t>
            </a:r>
          </a:p>
        </p:txBody>
      </p:sp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xfrm>
            <a:off x="720004" y="1592317"/>
            <a:ext cx="7200000" cy="416768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br>
              <a:rPr lang="sv-SE" dirty="0"/>
            </a:br>
            <a:endParaRPr lang="sv-SE" sz="13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73741"/>
              </p:ext>
            </p:extLst>
          </p:nvPr>
        </p:nvGraphicFramePr>
        <p:xfrm>
          <a:off x="346843" y="630627"/>
          <a:ext cx="8293161" cy="611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387">
                  <a:extLst>
                    <a:ext uri="{9D8B030D-6E8A-4147-A177-3AD203B41FA5}">
                      <a16:colId xmlns:a16="http://schemas.microsoft.com/office/drawing/2014/main" val="3837314720"/>
                    </a:ext>
                  </a:extLst>
                </a:gridCol>
                <a:gridCol w="2764387">
                  <a:extLst>
                    <a:ext uri="{9D8B030D-6E8A-4147-A177-3AD203B41FA5}">
                      <a16:colId xmlns:a16="http://schemas.microsoft.com/office/drawing/2014/main" val="1917830944"/>
                    </a:ext>
                  </a:extLst>
                </a:gridCol>
                <a:gridCol w="2764387">
                  <a:extLst>
                    <a:ext uri="{9D8B030D-6E8A-4147-A177-3AD203B41FA5}">
                      <a16:colId xmlns:a16="http://schemas.microsoft.com/office/drawing/2014/main" val="2048112717"/>
                    </a:ext>
                  </a:extLst>
                </a:gridCol>
              </a:tblGrid>
              <a:tr h="6233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Utan körkort antal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Med körkort antal</a:t>
                      </a:r>
                      <a:r>
                        <a:rPr lang="sv-SE" sz="1600" baseline="0" dirty="0"/>
                        <a:t> (%)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43895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50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128 (72%)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05045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Medelålder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43,35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00257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08797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Promille snitt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46498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Droger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0476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Både alkohol/droger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 (16%)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509712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Totalt alkohol/droger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35 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19 (15%)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9767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Utan hjälm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14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 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71566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Ägare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 (46%)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111 (87%)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36209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Avställd/oför/</a:t>
                      </a:r>
                      <a:r>
                        <a:rPr lang="sv-SE" dirty="0" err="1"/>
                        <a:t>körförb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27 (65%)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 (4%)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96389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Cross/enduro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 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26248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Stulen</a:t>
                      </a:r>
                      <a:r>
                        <a:rPr lang="sv-SE" baseline="0" dirty="0"/>
                        <a:t> MC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 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38709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Män (förare/pass)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48 (96%)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119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316886"/>
                  </a:ext>
                </a:extLst>
              </a:tr>
              <a:tr h="392401">
                <a:tc>
                  <a:txBody>
                    <a:bodyPr/>
                    <a:lstStyle/>
                    <a:p>
                      <a:r>
                        <a:rPr lang="sv-SE" dirty="0"/>
                        <a:t>Kvinnor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6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47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0004" y="0"/>
            <a:ext cx="7920000" cy="1073237"/>
          </a:xfrm>
        </p:spPr>
        <p:txBody>
          <a:bodyPr/>
          <a:lstStyle/>
          <a:p>
            <a:r>
              <a:rPr lang="sv-SE" sz="3200" dirty="0"/>
              <a:t>Körkortsinnehav bland döda 2011-2015</a:t>
            </a:r>
          </a:p>
        </p:txBody>
      </p:sp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xfrm>
            <a:off x="720004" y="914400"/>
            <a:ext cx="7200000" cy="389241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14500" lvl="4" indent="0">
              <a:buNone/>
            </a:pPr>
            <a:br>
              <a:rPr lang="sv-SE" dirty="0"/>
            </a:br>
            <a:r>
              <a:rPr lang="sv-SE" dirty="0"/>
              <a:t>																																																																																			</a:t>
            </a:r>
          </a:p>
          <a:p>
            <a:pPr marL="1714500" lvl="4" indent="0">
              <a:buNone/>
            </a:pPr>
            <a:endParaRPr lang="sv-SE" sz="1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3" y="1073238"/>
            <a:ext cx="6211614" cy="373357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86910" y="5312979"/>
            <a:ext cx="695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72 % av de som dödas på tvåhjulig MC hade körkort, 28 % saknade körkort</a:t>
            </a:r>
          </a:p>
        </p:txBody>
      </p:sp>
    </p:spTree>
    <p:extLst>
      <p:ext uri="{BB962C8B-B14F-4D97-AF65-F5344CB8AC3E}">
        <p14:creationId xmlns:p14="http://schemas.microsoft.com/office/powerpoint/2010/main" val="238265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68014"/>
            <a:ext cx="7920000" cy="819808"/>
          </a:xfrm>
        </p:spPr>
        <p:txBody>
          <a:bodyPr/>
          <a:lstStyle/>
          <a:p>
            <a:r>
              <a:rPr lang="sv-SE" sz="2800" dirty="0"/>
              <a:t>Andel påverkade utifrån körkorts-innehav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403131"/>
            <a:ext cx="7446537" cy="342111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096814" y="5265687"/>
            <a:ext cx="6543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70 % av de som saknar körkort är påverkade av alkohol och/eller droger. </a:t>
            </a:r>
          </a:p>
          <a:p>
            <a:r>
              <a:rPr lang="sv-SE" sz="2000" dirty="0"/>
              <a:t>15 % av de som har körkort är påverkade av alkohol eller droger. </a:t>
            </a:r>
          </a:p>
        </p:txBody>
      </p:sp>
    </p:spTree>
    <p:extLst>
      <p:ext uri="{BB962C8B-B14F-4D97-AF65-F5344CB8AC3E}">
        <p14:creationId xmlns:p14="http://schemas.microsoft.com/office/powerpoint/2010/main" val="403374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5766" y="331076"/>
            <a:ext cx="7920000" cy="283779"/>
          </a:xfrm>
        </p:spPr>
        <p:txBody>
          <a:bodyPr/>
          <a:lstStyle/>
          <a:p>
            <a:r>
              <a:rPr lang="sv-SE" sz="2800" dirty="0"/>
              <a:t>körkortslösa äger inte mc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648" y="819807"/>
            <a:ext cx="6180083" cy="397290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55834" y="4997669"/>
            <a:ext cx="7411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Knappt hälften, 46 %, av de körkortslösa ägde MC</a:t>
            </a:r>
          </a:p>
          <a:p>
            <a:r>
              <a:rPr lang="sv-SE" sz="2400" dirty="0"/>
              <a:t>Motsvarande andel är 87 % bland de som har körkort</a:t>
            </a:r>
          </a:p>
        </p:txBody>
      </p:sp>
    </p:spTree>
    <p:extLst>
      <p:ext uri="{BB962C8B-B14F-4D97-AF65-F5344CB8AC3E}">
        <p14:creationId xmlns:p14="http://schemas.microsoft.com/office/powerpoint/2010/main" val="16794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378372"/>
            <a:ext cx="7920000" cy="662152"/>
          </a:xfrm>
        </p:spPr>
        <p:txBody>
          <a:bodyPr/>
          <a:lstStyle/>
          <a:p>
            <a:r>
              <a:rPr lang="sv-SE" sz="3200" dirty="0"/>
              <a:t>Körde föraren ett lagligt fordon?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21" y="1418897"/>
            <a:ext cx="6180082" cy="409832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207172" y="5722883"/>
            <a:ext cx="627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78 % av de körkortslösa körde ett olagligt fordon, 4 % av de som hade körkort (olagligt= avställt, oförsäkrat, körförbud, cross, enduro eller stulet)</a:t>
            </a:r>
          </a:p>
        </p:txBody>
      </p:sp>
    </p:spTree>
    <p:extLst>
      <p:ext uri="{BB962C8B-B14F-4D97-AF65-F5344CB8AC3E}">
        <p14:creationId xmlns:p14="http://schemas.microsoft.com/office/powerpoint/2010/main" val="300079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236483"/>
            <a:ext cx="7920000" cy="788275"/>
          </a:xfrm>
        </p:spPr>
        <p:txBody>
          <a:bodyPr/>
          <a:lstStyle/>
          <a:p>
            <a:r>
              <a:rPr lang="sv-SE" sz="2800" dirty="0"/>
              <a:t>Gäller detta bara dödsolyckor? </a:t>
            </a:r>
            <a:br>
              <a:rPr lang="sv-SE" sz="2800" dirty="0"/>
            </a:br>
            <a:r>
              <a:rPr lang="sv-SE" sz="2800" dirty="0"/>
              <a:t>Svårt skadade 2013-2014 2-hjulig MC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414" y="1261240"/>
            <a:ext cx="6132785" cy="390984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939160" y="5171090"/>
            <a:ext cx="537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Totalt 503 personer, </a:t>
            </a:r>
            <a:r>
              <a:rPr lang="sv-SE" b="1" dirty="0"/>
              <a:t>452 förare </a:t>
            </a:r>
            <a:r>
              <a:rPr lang="sv-SE" dirty="0"/>
              <a:t>har studerats </a:t>
            </a:r>
          </a:p>
          <a:p>
            <a:r>
              <a:rPr lang="sv-SE" dirty="0"/>
              <a:t>66 % av svårt skadade förare hade körkort</a:t>
            </a:r>
            <a:br>
              <a:rPr lang="sv-SE" dirty="0"/>
            </a:br>
            <a:r>
              <a:rPr lang="sv-SE" dirty="0"/>
              <a:t>21,5 % av svårt skadade förare saknade körkort</a:t>
            </a:r>
          </a:p>
          <a:p>
            <a:r>
              <a:rPr lang="sv-SE" dirty="0"/>
              <a:t>12,5 % av svårt skadade förare - okänt</a:t>
            </a:r>
          </a:p>
        </p:txBody>
      </p:sp>
    </p:spTree>
    <p:extLst>
      <p:ext uri="{BB962C8B-B14F-4D97-AF65-F5344CB8AC3E}">
        <p14:creationId xmlns:p14="http://schemas.microsoft.com/office/powerpoint/2010/main" val="1137219505"/>
      </p:ext>
    </p:extLst>
  </p:cSld>
  <p:clrMapOvr>
    <a:masterClrMapping/>
  </p:clrMapOvr>
</p:sld>
</file>

<file path=ppt/theme/theme1.xml><?xml version="1.0" encoding="utf-8"?>
<a:theme xmlns:a="http://schemas.openxmlformats.org/drawingml/2006/main" name="SMC MC Folket 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C MC Folket Tema" id="{FDA0A871-81AD-704C-9361-720704DF4E19}" vid="{1AA15FE6-9108-5040-8E87-5E484985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 MC Folket Tema</Template>
  <TotalTime>12411</TotalTime>
  <Words>492</Words>
  <Application>Microsoft Office PowerPoint</Application>
  <PresentationFormat>Bildspel på skärmen (4:3)</PresentationFormat>
  <Paragraphs>110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Arial Fet</vt:lpstr>
      <vt:lpstr>Calibri</vt:lpstr>
      <vt:lpstr>Georgia</vt:lpstr>
      <vt:lpstr>SMC MC Folket Tema</vt:lpstr>
      <vt:lpstr>Extremt beteende i trafiken</vt:lpstr>
      <vt:lpstr>Satsar vi rätt för att minska dödade på 2 hjul?  </vt:lpstr>
      <vt:lpstr>Idag såg jag en polisbil!</vt:lpstr>
      <vt:lpstr>Dödade på tvåhjulig mc 2011-2015</vt:lpstr>
      <vt:lpstr>Körkortsinnehav bland döda 2011-2015</vt:lpstr>
      <vt:lpstr>Andel påverkade utifrån körkorts-innehav</vt:lpstr>
      <vt:lpstr>körkortslösa äger inte mc</vt:lpstr>
      <vt:lpstr>Körde föraren ett lagligt fordon?</vt:lpstr>
      <vt:lpstr>Gäller detta bara dödsolyckor?  Svårt skadade 2013-2014 2-hjulig MC</vt:lpstr>
      <vt:lpstr>Ägarförhållande vid olyckan</vt:lpstr>
      <vt:lpstr>Körde fordon med körförbud</vt:lpstr>
      <vt:lpstr>Problematiken finns även på bilsidan men i lägre omfattning</vt:lpstr>
      <vt:lpstr>Detta Stämmer inte enligt studier med svenska MC-förare</vt:lpstr>
      <vt:lpstr>SMC:s konklusion</vt:lpstr>
      <vt:lpstr>Tack för ordet!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PRESENTATIONER</dc:title>
  <dc:creator>Jonas Ullberg</dc:creator>
  <cp:lastModifiedBy>Maria Nordqvist</cp:lastModifiedBy>
  <cp:revision>79</cp:revision>
  <dcterms:created xsi:type="dcterms:W3CDTF">2016-01-19T12:08:03Z</dcterms:created>
  <dcterms:modified xsi:type="dcterms:W3CDTF">2016-08-30T14:22:18Z</dcterms:modified>
</cp:coreProperties>
</file>