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57" r:id="rId6"/>
  </p:sldMasterIdLst>
  <p:notesMasterIdLst>
    <p:notesMasterId r:id="rId16"/>
  </p:notesMasterIdLst>
  <p:handoutMasterIdLst>
    <p:handoutMasterId r:id="rId17"/>
  </p:handoutMasterIdLst>
  <p:sldIdLst>
    <p:sldId id="316" r:id="rId7"/>
    <p:sldId id="317" r:id="rId8"/>
    <p:sldId id="318" r:id="rId9"/>
    <p:sldId id="311" r:id="rId10"/>
    <p:sldId id="320" r:id="rId11"/>
    <p:sldId id="321" r:id="rId12"/>
    <p:sldId id="322" r:id="rId13"/>
    <p:sldId id="323" r:id="rId14"/>
    <p:sldId id="32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holm Magnus, PLkvtvu" initials="LMP" lastIdx="1" clrIdx="0">
    <p:extLst>
      <p:ext uri="{19B8F6BF-5375-455C-9EA6-DF929625EA0E}">
        <p15:presenceInfo xmlns:p15="http://schemas.microsoft.com/office/powerpoint/2012/main" userId="S-1-5-21-3282178652-2823510310-3805757255-10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0000" autoAdjust="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zmat01\Desktop\Statistikrapport_2020-04-16_03-22-47_54815a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rafikverket.local\vv-bv\BL-OLY_STUD\TRAFIKD&#214;DADE\2020\MC%20d&#246;d%20djupstudie%202014-2019%20data%20smcbild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zmat01\Desktop\Statistikrapport_2020-04-16_03-22-47_54815a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zmat01\Desktop\Statistikrapport_2020-04-16_03-22-47_54815aa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zmat01\Desktop\Statistikrapport_2020-04-16_03-22-47_54815aa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zmat01\Desktop\Statistikrapport_2020-04-16_03-22-47_54815aa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00196469724467E-2"/>
          <c:y val="4.0752168276964762E-2"/>
          <c:w val="0.92941109677379485"/>
          <c:h val="0.73331926653405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pivot!$M$97</c:f>
              <c:strCache>
                <c:ptCount val="1"/>
                <c:pt idx="0">
                  <c:v>omkomna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pivot!$L$98:$L$102</c:f>
              <c:strCache>
                <c:ptCount val="5"/>
                <c:pt idx="0">
                  <c:v>30-50 km/h</c:v>
                </c:pt>
                <c:pt idx="1">
                  <c:v>60-80 km/h</c:v>
                </c:pt>
                <c:pt idx="2">
                  <c:v>90 km/h</c:v>
                </c:pt>
                <c:pt idx="3">
                  <c:v>100-120 km/h</c:v>
                </c:pt>
                <c:pt idx="4">
                  <c:v>okänt</c:v>
                </c:pt>
              </c:strCache>
            </c:strRef>
          </c:cat>
          <c:val>
            <c:numRef>
              <c:f>pivot!$M$98:$M$102</c:f>
              <c:numCache>
                <c:formatCode>0%</c:formatCode>
                <c:ptCount val="5"/>
                <c:pt idx="0">
                  <c:v>0.27876106194690264</c:v>
                </c:pt>
                <c:pt idx="1">
                  <c:v>0.48230088495575218</c:v>
                </c:pt>
                <c:pt idx="2">
                  <c:v>0.10619469026548672</c:v>
                </c:pt>
                <c:pt idx="3">
                  <c:v>7.9646017699115043E-2</c:v>
                </c:pt>
                <c:pt idx="4">
                  <c:v>5.3097345132743362E-2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7-4A62-ADF7-21CE785365D8}"/>
            </c:ext>
          </c:extLst>
        </c:ser>
        <c:ser>
          <c:idx val="1"/>
          <c:order val="1"/>
          <c:tx>
            <c:strRef>
              <c:f>pivot!$O$97</c:f>
              <c:strCache>
                <c:ptCount val="1"/>
                <c:pt idx="0">
                  <c:v>allvarligt skadade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pivot!$L$98:$L$102</c:f>
              <c:strCache>
                <c:ptCount val="5"/>
                <c:pt idx="0">
                  <c:v>30-50 km/h</c:v>
                </c:pt>
                <c:pt idx="1">
                  <c:v>60-80 km/h</c:v>
                </c:pt>
                <c:pt idx="2">
                  <c:v>90 km/h</c:v>
                </c:pt>
                <c:pt idx="3">
                  <c:v>100-120 km/h</c:v>
                </c:pt>
                <c:pt idx="4">
                  <c:v>okänt</c:v>
                </c:pt>
              </c:strCache>
            </c:strRef>
          </c:cat>
          <c:val>
            <c:numRef>
              <c:f>pivot!$O$98:$O$102</c:f>
              <c:numCache>
                <c:formatCode>0%</c:formatCode>
                <c:ptCount val="5"/>
                <c:pt idx="0">
                  <c:v>0.30337176184746489</c:v>
                </c:pt>
                <c:pt idx="1">
                  <c:v>0.4017664449357719</c:v>
                </c:pt>
                <c:pt idx="2">
                  <c:v>4.2919551711740798E-2</c:v>
                </c:pt>
                <c:pt idx="3">
                  <c:v>4.0455277250056661E-2</c:v>
                </c:pt>
                <c:pt idx="4">
                  <c:v>0.21148696425496596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7-4A62-ADF7-21CE785365D8}"/>
            </c:ext>
          </c:extLst>
        </c:ser>
        <c:ser>
          <c:idx val="2"/>
          <c:order val="2"/>
          <c:tx>
            <c:strRef>
              <c:f>pivot!$P$97</c:f>
              <c:strCache>
                <c:ptCount val="1"/>
                <c:pt idx="0">
                  <c:v>mycket allvarligt skadade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pivot!$L$98:$L$102</c:f>
              <c:strCache>
                <c:ptCount val="5"/>
                <c:pt idx="0">
                  <c:v>30-50 km/h</c:v>
                </c:pt>
                <c:pt idx="1">
                  <c:v>60-80 km/h</c:v>
                </c:pt>
                <c:pt idx="2">
                  <c:v>90 km/h</c:v>
                </c:pt>
                <c:pt idx="3">
                  <c:v>100-120 km/h</c:v>
                </c:pt>
                <c:pt idx="4">
                  <c:v>okänt</c:v>
                </c:pt>
              </c:strCache>
            </c:strRef>
          </c:cat>
          <c:val>
            <c:numRef>
              <c:f>pivot!$P$98:$P$102</c:f>
              <c:numCache>
                <c:formatCode>0%</c:formatCode>
                <c:ptCount val="5"/>
                <c:pt idx="0">
                  <c:v>0.29360429618136974</c:v>
                </c:pt>
                <c:pt idx="1">
                  <c:v>0.40305197001217535</c:v>
                </c:pt>
                <c:pt idx="2">
                  <c:v>5.6789262289963664E-2</c:v>
                </c:pt>
                <c:pt idx="3">
                  <c:v>5.3202605672214028E-2</c:v>
                </c:pt>
                <c:pt idx="4">
                  <c:v>0.19335186584427713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7-4A62-ADF7-21CE78536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933448"/>
        <c:axId val="631933776"/>
      </c:barChart>
      <c:catAx>
        <c:axId val="63193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1933776"/>
        <c:crosses val="autoZero"/>
        <c:auto val="1"/>
        <c:lblAlgn val="ctr"/>
        <c:lblOffset val="100"/>
        <c:noMultiLvlLbl val="0"/>
      </c:catAx>
      <c:valAx>
        <c:axId val="6319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193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57039604518161E-2"/>
          <c:y val="4.5940636357858208E-2"/>
          <c:w val="0.92569910591593274"/>
          <c:h val="0.82711553973203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Möte!$A$14:$A$17</c:f>
              <c:strCache>
                <c:ptCount val="4"/>
                <c:pt idx="0">
                  <c:v>Raksträcka mc över</c:v>
                </c:pt>
                <c:pt idx="1">
                  <c:v>Raksträcka bil över </c:v>
                </c:pt>
                <c:pt idx="2">
                  <c:v>Kurva mc över </c:v>
                </c:pt>
                <c:pt idx="3">
                  <c:v>Kurva bil över</c:v>
                </c:pt>
              </c:strCache>
            </c:strRef>
          </c:cat>
          <c:val>
            <c:numRef>
              <c:f>Möte!$B$20:$B$23</c:f>
              <c:numCache>
                <c:formatCode>0%</c:formatCode>
                <c:ptCount val="4"/>
                <c:pt idx="0">
                  <c:v>0.23809523809523808</c:v>
                </c:pt>
                <c:pt idx="1">
                  <c:v>4.7619047619047616E-2</c:v>
                </c:pt>
                <c:pt idx="2">
                  <c:v>0.7142857142857143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5-4E2C-8EE9-3E17497CB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75379716879647E-2"/>
          <c:y val="3.8092953182296253E-2"/>
          <c:w val="0.70706126496489852"/>
          <c:h val="0.85312030194529376"/>
        </c:manualLayout>
      </c:layout>
      <c:lineChart>
        <c:grouping val="standard"/>
        <c:varyColors val="0"/>
        <c:ser>
          <c:idx val="0"/>
          <c:order val="0"/>
          <c:tx>
            <c:strRef>
              <c:f>'MC typ'!$A$27</c:f>
              <c:strCache>
                <c:ptCount val="1"/>
                <c:pt idx="0">
                  <c:v>Custom</c:v>
                </c:pt>
              </c:strCache>
            </c:strRef>
          </c:tx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typ'!$D$27:$O$27</c:f>
              <c:numCache>
                <c:formatCode>0%</c:formatCode>
                <c:ptCount val="12"/>
                <c:pt idx="0">
                  <c:v>0.1</c:v>
                </c:pt>
                <c:pt idx="1">
                  <c:v>0.15909090909090909</c:v>
                </c:pt>
                <c:pt idx="2">
                  <c:v>0.13513513513513514</c:v>
                </c:pt>
                <c:pt idx="3">
                  <c:v>0.17391304347826086</c:v>
                </c:pt>
                <c:pt idx="4">
                  <c:v>9.375E-2</c:v>
                </c:pt>
                <c:pt idx="5">
                  <c:v>0.17499999999999999</c:v>
                </c:pt>
                <c:pt idx="6">
                  <c:v>0.19354838709677419</c:v>
                </c:pt>
                <c:pt idx="7">
                  <c:v>0.23</c:v>
                </c:pt>
                <c:pt idx="8">
                  <c:v>0.1891891891891892</c:v>
                </c:pt>
                <c:pt idx="9">
                  <c:v>0.17948717948717949</c:v>
                </c:pt>
                <c:pt idx="10">
                  <c:v>8.5106382978723402E-2</c:v>
                </c:pt>
                <c:pt idx="11">
                  <c:v>0.27586206896551724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9C-4A9D-B28F-14DE91C587AC}"/>
            </c:ext>
          </c:extLst>
        </c:ser>
        <c:ser>
          <c:idx val="1"/>
          <c:order val="1"/>
          <c:tx>
            <c:strRef>
              <c:f>'MC typ'!$A$28</c:f>
              <c:strCache>
                <c:ptCount val="1"/>
                <c:pt idx="0">
                  <c:v>Supersport</c:v>
                </c:pt>
              </c:strCache>
            </c:strRef>
          </c:tx>
          <c:dLbls>
            <c:dLbl>
              <c:idx val="7"/>
              <c:layout>
                <c:manualLayout>
                  <c:x val="0"/>
                  <c:y val="1.805190134849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9C-4A9D-B28F-14DE91C587AC}"/>
                </c:ext>
              </c:extLst>
            </c:dLbl>
            <c:dLbl>
              <c:idx val="8"/>
              <c:layout>
                <c:manualLayout>
                  <c:x val="0"/>
                  <c:y val="1.805190134849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9C-4A9D-B28F-14DE91C587AC}"/>
                </c:ext>
              </c:extLst>
            </c:dLbl>
            <c:dLbl>
              <c:idx val="9"/>
              <c:layout>
                <c:manualLayout>
                  <c:x val="-1.2232274593860744E-16"/>
                  <c:y val="2.294729552796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9C-4A9D-B28F-14DE91C587AC}"/>
                </c:ext>
              </c:extLst>
            </c:dLbl>
            <c:dLbl>
              <c:idx val="10"/>
              <c:layout>
                <c:manualLayout>
                  <c:x val="-3.9866885641541769E-2"/>
                  <c:y val="-7.0276146710313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485404503753127E-2"/>
                      <c:h val="7.29437156595190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79C-4A9D-B28F-14DE91C587AC}"/>
                </c:ext>
              </c:extLst>
            </c:dLbl>
            <c:dLbl>
              <c:idx val="11"/>
              <c:layout>
                <c:manualLayout>
                  <c:x val="-6.4797429087812483E-2"/>
                  <c:y val="-3.6445869237250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61529684330634E-2"/>
                      <c:h val="7.9697346701265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9C-4A9D-B28F-14DE91C587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typ'!$D$28:$O$28</c:f>
              <c:numCache>
                <c:formatCode>0%</c:formatCode>
                <c:ptCount val="12"/>
                <c:pt idx="0">
                  <c:v>0.52</c:v>
                </c:pt>
                <c:pt idx="1">
                  <c:v>0.47727272727272729</c:v>
                </c:pt>
                <c:pt idx="2">
                  <c:v>0.45945945945945948</c:v>
                </c:pt>
                <c:pt idx="3">
                  <c:v>0.39130434782608697</c:v>
                </c:pt>
                <c:pt idx="4">
                  <c:v>0.5625</c:v>
                </c:pt>
                <c:pt idx="5">
                  <c:v>0.375</c:v>
                </c:pt>
                <c:pt idx="6">
                  <c:v>0.32258064516129031</c:v>
                </c:pt>
                <c:pt idx="7">
                  <c:v>0.36</c:v>
                </c:pt>
                <c:pt idx="8">
                  <c:v>0.38</c:v>
                </c:pt>
                <c:pt idx="9">
                  <c:v>0.38</c:v>
                </c:pt>
                <c:pt idx="10">
                  <c:v>0.44680851063829785</c:v>
                </c:pt>
                <c:pt idx="11">
                  <c:v>0.2413793103448276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9C-4A9D-B28F-14DE91C587AC}"/>
            </c:ext>
          </c:extLst>
        </c:ser>
        <c:ser>
          <c:idx val="2"/>
          <c:order val="2"/>
          <c:tx>
            <c:strRef>
              <c:f>'MC typ'!$A$29</c:f>
              <c:strCache>
                <c:ptCount val="1"/>
                <c:pt idx="0">
                  <c:v>Standard</c:v>
                </c:pt>
              </c:strCache>
            </c:strRef>
          </c:tx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typ'!$D$29:$O$29</c:f>
              <c:numCache>
                <c:formatCode>0%</c:formatCode>
                <c:ptCount val="12"/>
                <c:pt idx="0">
                  <c:v>0.22</c:v>
                </c:pt>
                <c:pt idx="1">
                  <c:v>0.11363636363636363</c:v>
                </c:pt>
                <c:pt idx="2">
                  <c:v>5.4054054054054057E-2</c:v>
                </c:pt>
                <c:pt idx="3">
                  <c:v>0</c:v>
                </c:pt>
                <c:pt idx="4">
                  <c:v>9.375E-2</c:v>
                </c:pt>
                <c:pt idx="5">
                  <c:v>0.15</c:v>
                </c:pt>
                <c:pt idx="6">
                  <c:v>6.4516129032258063E-2</c:v>
                </c:pt>
                <c:pt idx="7">
                  <c:v>7.1428571428571425E-2</c:v>
                </c:pt>
                <c:pt idx="8">
                  <c:v>2.7027027027027029E-2</c:v>
                </c:pt>
                <c:pt idx="9">
                  <c:v>0</c:v>
                </c:pt>
                <c:pt idx="10">
                  <c:v>8.5106382978723402E-2</c:v>
                </c:pt>
                <c:pt idx="11">
                  <c:v>6.8965517241379309E-2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9C-4A9D-B28F-14DE91C587AC}"/>
            </c:ext>
          </c:extLst>
        </c:ser>
        <c:ser>
          <c:idx val="3"/>
          <c:order val="3"/>
          <c:tx>
            <c:strRef>
              <c:f>'MC typ'!$A$30</c:f>
              <c:strCache>
                <c:ptCount val="1"/>
                <c:pt idx="0">
                  <c:v>Offroad</c:v>
                </c:pt>
              </c:strCache>
            </c:strRef>
          </c:tx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typ'!$D$30:$O$30</c:f>
              <c:numCache>
                <c:formatCode>0%</c:formatCode>
                <c:ptCount val="12"/>
                <c:pt idx="0">
                  <c:v>0.06</c:v>
                </c:pt>
                <c:pt idx="1">
                  <c:v>2.2727272727272728E-2</c:v>
                </c:pt>
                <c:pt idx="2">
                  <c:v>0</c:v>
                </c:pt>
                <c:pt idx="3">
                  <c:v>8.6956521739130432E-2</c:v>
                </c:pt>
                <c:pt idx="4">
                  <c:v>0</c:v>
                </c:pt>
                <c:pt idx="5">
                  <c:v>2.5000000000000001E-2</c:v>
                </c:pt>
                <c:pt idx="6">
                  <c:v>9.6774193548387094E-2</c:v>
                </c:pt>
                <c:pt idx="7">
                  <c:v>7.0000000000000007E-2</c:v>
                </c:pt>
                <c:pt idx="8">
                  <c:v>2.7027027027027029E-2</c:v>
                </c:pt>
                <c:pt idx="9">
                  <c:v>2.564102564102564E-2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9C-4A9D-B28F-14DE91C587AC}"/>
            </c:ext>
          </c:extLst>
        </c:ser>
        <c:ser>
          <c:idx val="4"/>
          <c:order val="4"/>
          <c:tx>
            <c:strRef>
              <c:f>'MC typ'!$A$31</c:f>
              <c:strCache>
                <c:ptCount val="1"/>
                <c:pt idx="0">
                  <c:v>Touring</c:v>
                </c:pt>
              </c:strCache>
            </c:strRef>
          </c:tx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typ'!$D$31:$O$31</c:f>
              <c:numCache>
                <c:formatCode>0%</c:formatCode>
                <c:ptCount val="12"/>
                <c:pt idx="0">
                  <c:v>0.06</c:v>
                </c:pt>
                <c:pt idx="1">
                  <c:v>4.5454545454545456E-2</c:v>
                </c:pt>
                <c:pt idx="2">
                  <c:v>0.13513513513513514</c:v>
                </c:pt>
                <c:pt idx="3">
                  <c:v>0.13043478260869565</c:v>
                </c:pt>
                <c:pt idx="4">
                  <c:v>0.15625</c:v>
                </c:pt>
                <c:pt idx="5">
                  <c:v>0.05</c:v>
                </c:pt>
                <c:pt idx="6">
                  <c:v>0.19354838709677419</c:v>
                </c:pt>
                <c:pt idx="7">
                  <c:v>0.14000000000000001</c:v>
                </c:pt>
                <c:pt idx="8">
                  <c:v>0.21621621621621623</c:v>
                </c:pt>
                <c:pt idx="9">
                  <c:v>0.17948717948717949</c:v>
                </c:pt>
                <c:pt idx="10">
                  <c:v>0.23404255319148937</c:v>
                </c:pt>
                <c:pt idx="11">
                  <c:v>0.17241379310344829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9C-4A9D-B28F-14DE91C587AC}"/>
            </c:ext>
          </c:extLst>
        </c:ser>
        <c:ser>
          <c:idx val="5"/>
          <c:order val="5"/>
          <c:tx>
            <c:strRef>
              <c:f>'MC typ'!$A$32</c:f>
              <c:strCache>
                <c:ptCount val="1"/>
                <c:pt idx="0">
                  <c:v>Övrriga</c:v>
                </c:pt>
              </c:strCache>
            </c:strRef>
          </c:tx>
          <c:cat>
            <c:numRef>
              <c:f>'MC typ'!$D$26:$O$26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'MC typ'!$D$32:$O$32</c:f>
              <c:numCache>
                <c:formatCode>0%</c:formatCode>
                <c:ptCount val="12"/>
                <c:pt idx="0">
                  <c:v>0.04</c:v>
                </c:pt>
                <c:pt idx="1">
                  <c:v>0.18181818181818182</c:v>
                </c:pt>
                <c:pt idx="2">
                  <c:v>0.21621621621621623</c:v>
                </c:pt>
                <c:pt idx="3">
                  <c:v>0.21739130434782608</c:v>
                </c:pt>
                <c:pt idx="4">
                  <c:v>9.375E-2</c:v>
                </c:pt>
                <c:pt idx="5">
                  <c:v>0.22500000000000001</c:v>
                </c:pt>
                <c:pt idx="6">
                  <c:v>0.12903225806451613</c:v>
                </c:pt>
                <c:pt idx="7">
                  <c:v>0.12857142857143</c:v>
                </c:pt>
                <c:pt idx="8">
                  <c:v>0.16216216216216217</c:v>
                </c:pt>
                <c:pt idx="9">
                  <c:v>0.23076923076923078</c:v>
                </c:pt>
                <c:pt idx="10">
                  <c:v>0.14893617021276595</c:v>
                </c:pt>
                <c:pt idx="11">
                  <c:v>0.2413793103448276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79C-4A9D-B28F-14DE91C58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291944"/>
        <c:axId val="500292336"/>
      </c:lineChart>
      <c:catAx>
        <c:axId val="50029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sv-SE"/>
          </a:p>
        </c:txPr>
        <c:crossAx val="500292336"/>
        <c:crosses val="autoZero"/>
        <c:auto val="1"/>
        <c:lblAlgn val="ctr"/>
        <c:lblOffset val="100"/>
        <c:noMultiLvlLbl val="0"/>
      </c:catAx>
      <c:valAx>
        <c:axId val="500292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sv-SE"/>
          </a:p>
        </c:txPr>
        <c:crossAx val="500291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08171912395243"/>
          <c:y val="0.39641854515478619"/>
          <c:w val="0.15512059369202241"/>
          <c:h val="0.36971077338097963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10087425018184E-2"/>
          <c:y val="3.9831813253977312E-2"/>
          <c:w val="0.9240057144972238"/>
          <c:h val="0.74091770671391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'Hast korsande avsväng'!$Z$22</c:f>
              <c:strCache>
                <c:ptCount val="1"/>
                <c:pt idx="0">
                  <c:v>Inom hastighetsbegränsningen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'Hast korsande avsväng'!$AA$21:$AC$21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'Hast korsande avsväng'!$AA$22:$AC$22</c:f>
              <c:numCache>
                <c:formatCode>0%</c:formatCode>
                <c:ptCount val="3"/>
                <c:pt idx="0">
                  <c:v>0.31645569620253167</c:v>
                </c:pt>
                <c:pt idx="1">
                  <c:v>0.2073170731707317</c:v>
                </c:pt>
                <c:pt idx="2">
                  <c:v>0.34210526315789475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F-47AB-916F-85E3CF370E04}"/>
            </c:ext>
          </c:extLst>
        </c:ser>
        <c:ser>
          <c:idx val="1"/>
          <c:order val="1"/>
          <c:tx>
            <c:strRef>
              <c:f>'Hast korsande avsväng'!$Z$23</c:f>
              <c:strCache>
                <c:ptCount val="1"/>
                <c:pt idx="0">
                  <c:v>Över hastighetsbegränsningen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'Hast korsande avsväng'!$AA$21:$AC$21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'Hast korsande avsväng'!$AA$23:$AC$23</c:f>
              <c:numCache>
                <c:formatCode>0%</c:formatCode>
                <c:ptCount val="3"/>
                <c:pt idx="0">
                  <c:v>0.35443037974683544</c:v>
                </c:pt>
                <c:pt idx="1">
                  <c:v>0.36585365853658536</c:v>
                </c:pt>
                <c:pt idx="2">
                  <c:v>0.40789473684210525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F-47AB-916F-85E3CF370E04}"/>
            </c:ext>
          </c:extLst>
        </c:ser>
        <c:ser>
          <c:idx val="2"/>
          <c:order val="2"/>
          <c:tx>
            <c:strRef>
              <c:f>'Hast korsande avsväng'!$Z$24</c:f>
              <c:strCache>
                <c:ptCount val="1"/>
                <c:pt idx="0">
                  <c:v>Mycket över hastighetsbegränsningen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'Hast korsande avsväng'!$AA$21:$AC$21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'Hast korsande avsväng'!$AA$24:$AC$24</c:f>
              <c:numCache>
                <c:formatCode>0%</c:formatCode>
                <c:ptCount val="3"/>
                <c:pt idx="0">
                  <c:v>0.24050632911392406</c:v>
                </c:pt>
                <c:pt idx="1">
                  <c:v>0.1951219512195122</c:v>
                </c:pt>
                <c:pt idx="2">
                  <c:v>0.14473684210526316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F-47AB-916F-85E3CF370E04}"/>
            </c:ext>
          </c:extLst>
        </c:ser>
        <c:ser>
          <c:idx val="3"/>
          <c:order val="3"/>
          <c:tx>
            <c:strRef>
              <c:f>'Hast korsande avsväng'!$Z$25</c:f>
              <c:strCache>
                <c:ptCount val="1"/>
                <c:pt idx="0">
                  <c:v>Kan ej bedömas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'Hast korsande avsväng'!$AA$21:$AC$21</c:f>
              <c:strCache>
                <c:ptCount val="3"/>
                <c:pt idx="0">
                  <c:v>2014-2015</c:v>
                </c:pt>
                <c:pt idx="1">
                  <c:v>2016-2017</c:v>
                </c:pt>
                <c:pt idx="2">
                  <c:v>2018-2019</c:v>
                </c:pt>
              </c:strCache>
            </c:strRef>
          </c:cat>
          <c:val>
            <c:numRef>
              <c:f>'Hast korsande avsväng'!$AA$25:$AC$25</c:f>
              <c:numCache>
                <c:formatCode>0%</c:formatCode>
                <c:ptCount val="3"/>
                <c:pt idx="0">
                  <c:v>8.8607594936708861E-2</c:v>
                </c:pt>
                <c:pt idx="1">
                  <c:v>0.23170731707317074</c:v>
                </c:pt>
                <c:pt idx="2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6F-47AB-916F-85E3CF370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19553816"/>
        <c:axId val="619561360"/>
      </c:barChart>
      <c:catAx>
        <c:axId val="61955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9561360"/>
        <c:crosses val="autoZero"/>
        <c:auto val="1"/>
        <c:lblAlgn val="ctr"/>
        <c:lblOffset val="100"/>
        <c:noMultiLvlLbl val="0"/>
      </c:catAx>
      <c:valAx>
        <c:axId val="619561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955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0224909144E-2"/>
          <c:y val="0.87655444392104909"/>
          <c:w val="0.89999997955018174"/>
          <c:h val="0.10302777943013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pivot!$P$110</c:f>
              <c:strCache>
                <c:ptCount val="1"/>
                <c:pt idx="0">
                  <c:v>omkomna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pivot!$O$111:$O$116</c:f>
              <c:strCache>
                <c:ptCount val="6"/>
                <c:pt idx="0">
                  <c:v>singel</c:v>
                </c:pt>
                <c:pt idx="1">
                  <c:v>möte</c:v>
                </c:pt>
                <c:pt idx="2">
                  <c:v>korsning</c:v>
                </c:pt>
                <c:pt idx="3">
                  <c:v>upphinnande</c:v>
                </c:pt>
                <c:pt idx="4">
                  <c:v>vilt</c:v>
                </c:pt>
                <c:pt idx="5">
                  <c:v>övrigt</c:v>
                </c:pt>
              </c:strCache>
            </c:strRef>
          </c:cat>
          <c:val>
            <c:numRef>
              <c:f>pivot!$P$111:$P$116</c:f>
              <c:numCache>
                <c:formatCode>0%</c:formatCode>
                <c:ptCount val="6"/>
                <c:pt idx="0">
                  <c:v>0.50442477876106195</c:v>
                </c:pt>
                <c:pt idx="1">
                  <c:v>0.11061946902654868</c:v>
                </c:pt>
                <c:pt idx="2">
                  <c:v>0.25221238938053098</c:v>
                </c:pt>
                <c:pt idx="3">
                  <c:v>4.4247787610619468E-2</c:v>
                </c:pt>
                <c:pt idx="4">
                  <c:v>5.3097345132743362E-2</c:v>
                </c:pt>
                <c:pt idx="5">
                  <c:v>3.5398230088495575E-2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9-4EE4-9899-76E4C273FE8E}"/>
            </c:ext>
          </c:extLst>
        </c:ser>
        <c:ser>
          <c:idx val="1"/>
          <c:order val="1"/>
          <c:tx>
            <c:strRef>
              <c:f>pivot!$R$110</c:f>
              <c:strCache>
                <c:ptCount val="1"/>
                <c:pt idx="0">
                  <c:v>allvarligt skadade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pivot!$O$111:$O$116</c:f>
              <c:strCache>
                <c:ptCount val="6"/>
                <c:pt idx="0">
                  <c:v>singel</c:v>
                </c:pt>
                <c:pt idx="1">
                  <c:v>möte</c:v>
                </c:pt>
                <c:pt idx="2">
                  <c:v>korsning</c:v>
                </c:pt>
                <c:pt idx="3">
                  <c:v>upphinnande</c:v>
                </c:pt>
                <c:pt idx="4">
                  <c:v>vilt</c:v>
                </c:pt>
                <c:pt idx="5">
                  <c:v>övrigt</c:v>
                </c:pt>
              </c:strCache>
            </c:strRef>
          </c:cat>
          <c:val>
            <c:numRef>
              <c:f>pivot!$R$111:$R$116</c:f>
              <c:numCache>
                <c:formatCode>0%</c:formatCode>
                <c:ptCount val="6"/>
                <c:pt idx="0">
                  <c:v>0.64594194794870596</c:v>
                </c:pt>
                <c:pt idx="1">
                  <c:v>5.3529625048112171E-2</c:v>
                </c:pt>
                <c:pt idx="2">
                  <c:v>0.15715519851684517</c:v>
                </c:pt>
                <c:pt idx="3">
                  <c:v>7.5127234163435544E-2</c:v>
                </c:pt>
                <c:pt idx="4">
                  <c:v>2.7268551275621274E-2</c:v>
                </c:pt>
                <c:pt idx="5">
                  <c:v>4.0977443047279904E-2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9-4EE4-9899-76E4C273FE8E}"/>
            </c:ext>
          </c:extLst>
        </c:ser>
        <c:ser>
          <c:idx val="2"/>
          <c:order val="2"/>
          <c:tx>
            <c:strRef>
              <c:f>pivot!$S$110</c:f>
              <c:strCache>
                <c:ptCount val="1"/>
                <c:pt idx="0">
                  <c:v>mycket allvarligt skadade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pivot!$O$111:$O$116</c:f>
              <c:strCache>
                <c:ptCount val="6"/>
                <c:pt idx="0">
                  <c:v>singel</c:v>
                </c:pt>
                <c:pt idx="1">
                  <c:v>möte</c:v>
                </c:pt>
                <c:pt idx="2">
                  <c:v>korsning</c:v>
                </c:pt>
                <c:pt idx="3">
                  <c:v>upphinnande</c:v>
                </c:pt>
                <c:pt idx="4">
                  <c:v>vilt</c:v>
                </c:pt>
                <c:pt idx="5">
                  <c:v>övrigt</c:v>
                </c:pt>
              </c:strCache>
            </c:strRef>
          </c:cat>
          <c:val>
            <c:numRef>
              <c:f>pivot!$S$111:$S$116</c:f>
              <c:numCache>
                <c:formatCode>0%</c:formatCode>
                <c:ptCount val="6"/>
                <c:pt idx="0">
                  <c:v>0.57677053952208179</c:v>
                </c:pt>
                <c:pt idx="1">
                  <c:v>7.9728482985993956E-2</c:v>
                </c:pt>
                <c:pt idx="2">
                  <c:v>0.1791255052873709</c:v>
                </c:pt>
                <c:pt idx="3">
                  <c:v>7.1135012834978278E-2</c:v>
                </c:pt>
                <c:pt idx="4">
                  <c:v>2.9939659009784413E-2</c:v>
                </c:pt>
                <c:pt idx="5">
                  <c:v>6.3300800359790743E-2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9-4EE4-9899-76E4C273F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946240"/>
        <c:axId val="631946896"/>
      </c:barChart>
      <c:catAx>
        <c:axId val="6319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1946896"/>
        <c:crosses val="autoZero"/>
        <c:auto val="1"/>
        <c:lblAlgn val="ctr"/>
        <c:lblOffset val="100"/>
        <c:noMultiLvlLbl val="0"/>
      </c:catAx>
      <c:valAx>
        <c:axId val="63194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19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600" b="1"/>
              <a:t>tätort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pivot!$B$181</c:f>
              <c:strCache>
                <c:ptCount val="1"/>
                <c:pt idx="0">
                  <c:v>löst grus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pivot!$C$180:$H$180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pivot!$C$181:$H$181</c:f>
              <c:numCache>
                <c:formatCode>0%</c:formatCode>
                <c:ptCount val="6"/>
                <c:pt idx="0">
                  <c:v>8.1739685105905235E-2</c:v>
                </c:pt>
                <c:pt idx="1">
                  <c:v>6.0084857560293713E-2</c:v>
                </c:pt>
                <c:pt idx="2">
                  <c:v>0.12209750099696375</c:v>
                </c:pt>
                <c:pt idx="3">
                  <c:v>6.1606334799669829E-2</c:v>
                </c:pt>
                <c:pt idx="4">
                  <c:v>8.9260205224801326E-2</c:v>
                </c:pt>
                <c:pt idx="5">
                  <c:v>0.12417288212549771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D-4C67-B2A8-FCE0E6952155}"/>
            </c:ext>
          </c:extLst>
        </c:ser>
        <c:ser>
          <c:idx val="1"/>
          <c:order val="1"/>
          <c:tx>
            <c:strRef>
              <c:f>pivot!$B$182</c:f>
              <c:strCache>
                <c:ptCount val="1"/>
                <c:pt idx="0">
                  <c:v>löst grus + annat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pivot!$C$180:$H$180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pivot!$C$182:$H$182</c:f>
              <c:numCache>
                <c:formatCode>0%</c:formatCode>
                <c:ptCount val="6"/>
                <c:pt idx="0">
                  <c:v>5.000539978417054E-3</c:v>
                </c:pt>
                <c:pt idx="1">
                  <c:v>5.1735935125343897E-3</c:v>
                </c:pt>
                <c:pt idx="2">
                  <c:v>2.0969098817961107E-2</c:v>
                </c:pt>
                <c:pt idx="3">
                  <c:v>3.0110319708129104E-2</c:v>
                </c:pt>
                <c:pt idx="4">
                  <c:v>2.6059087826676923E-2</c:v>
                </c:pt>
                <c:pt idx="5">
                  <c:v>9.0824135484982998E-3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D-4C67-B2A8-FCE0E6952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374968"/>
        <c:axId val="362365128"/>
      </c:barChart>
      <c:catAx>
        <c:axId val="36237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2365128"/>
        <c:crosses val="autoZero"/>
        <c:auto val="1"/>
        <c:lblAlgn val="ctr"/>
        <c:lblOffset val="100"/>
        <c:noMultiLvlLbl val="0"/>
      </c:catAx>
      <c:valAx>
        <c:axId val="36236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237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600" b="1"/>
              <a:t>ej tätort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pivot!$B$176</c:f>
              <c:strCache>
                <c:ptCount val="1"/>
                <c:pt idx="0">
                  <c:v>löst grus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pivot!$C$175:$H$175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pivot!$C$176:$H$176</c:f>
              <c:numCache>
                <c:formatCode>0%</c:formatCode>
                <c:ptCount val="6"/>
                <c:pt idx="0">
                  <c:v>0.16719141325958334</c:v>
                </c:pt>
                <c:pt idx="1">
                  <c:v>0.18745268788894259</c:v>
                </c:pt>
                <c:pt idx="2">
                  <c:v>0.18886188525954917</c:v>
                </c:pt>
                <c:pt idx="3">
                  <c:v>0.20290946748417635</c:v>
                </c:pt>
                <c:pt idx="4">
                  <c:v>0.19394182956411338</c:v>
                </c:pt>
                <c:pt idx="5">
                  <c:v>0.1783375431612578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4-443A-8554-4EEF1E03746C}"/>
            </c:ext>
          </c:extLst>
        </c:ser>
        <c:ser>
          <c:idx val="1"/>
          <c:order val="1"/>
          <c:tx>
            <c:strRef>
              <c:f>pivot!$B$177</c:f>
              <c:strCache>
                <c:ptCount val="1"/>
                <c:pt idx="0">
                  <c:v>löst grus + annat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pivot!$C$175:$H$175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pivot!$C$177:$H$177</c:f>
              <c:numCache>
                <c:formatCode>0%</c:formatCode>
                <c:ptCount val="6"/>
                <c:pt idx="0">
                  <c:v>5.8769478188264078E-2</c:v>
                </c:pt>
                <c:pt idx="1">
                  <c:v>3.2748571717980339E-2</c:v>
                </c:pt>
                <c:pt idx="2">
                  <c:v>4.6227024795733679E-2</c:v>
                </c:pt>
                <c:pt idx="3">
                  <c:v>5.6172127204045408E-2</c:v>
                </c:pt>
                <c:pt idx="4">
                  <c:v>5.6413885421799884E-2</c:v>
                </c:pt>
                <c:pt idx="5">
                  <c:v>7.6878693024992312E-2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4-443A-8554-4EEF1E037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537368"/>
        <c:axId val="621531464"/>
      </c:barChart>
      <c:catAx>
        <c:axId val="62153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1531464"/>
        <c:crosses val="autoZero"/>
        <c:auto val="1"/>
        <c:lblAlgn val="ctr"/>
        <c:lblOffset val="100"/>
        <c:noMultiLvlLbl val="0"/>
      </c:catAx>
      <c:valAx>
        <c:axId val="6215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153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skador'!$G$43</c:f>
              <c:strCache>
                <c:ptCount val="1"/>
                <c:pt idx="0">
                  <c:v>allvarligt skadade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skador'!$F$44:$F$53</c:f>
              <c:strCache>
                <c:ptCount val="10"/>
                <c:pt idx="0">
                  <c:v>Huvud</c:v>
                </c:pt>
                <c:pt idx="1">
                  <c:v>Ansikte</c:v>
                </c:pt>
                <c:pt idx="2">
                  <c:v>Halsrygg</c:v>
                </c:pt>
                <c:pt idx="3">
                  <c:v>Bröst</c:v>
                </c:pt>
                <c:pt idx="4">
                  <c:v>Bröstrygg</c:v>
                </c:pt>
                <c:pt idx="5">
                  <c:v>Arm</c:v>
                </c:pt>
                <c:pt idx="6">
                  <c:v>Buk, bäcken</c:v>
                </c:pt>
                <c:pt idx="7">
                  <c:v>Ländrygg</c:v>
                </c:pt>
                <c:pt idx="8">
                  <c:v>Ben</c:v>
                </c:pt>
                <c:pt idx="9">
                  <c:v>Hud</c:v>
                </c:pt>
              </c:strCache>
            </c:strRef>
          </c:cat>
          <c:val>
            <c:numRef>
              <c:f>'pivot skador'!$G$44:$G$53</c:f>
              <c:numCache>
                <c:formatCode>0%</c:formatCode>
                <c:ptCount val="10"/>
                <c:pt idx="0">
                  <c:v>4.3235379562545168E-2</c:v>
                </c:pt>
                <c:pt idx="1">
                  <c:v>1.4576195259986531E-2</c:v>
                </c:pt>
                <c:pt idx="2">
                  <c:v>5.7617308344809277E-2</c:v>
                </c:pt>
                <c:pt idx="3">
                  <c:v>2.611864004594934E-2</c:v>
                </c:pt>
                <c:pt idx="4">
                  <c:v>6.6272367811197316E-2</c:v>
                </c:pt>
                <c:pt idx="5">
                  <c:v>0.32076855012008976</c:v>
                </c:pt>
                <c:pt idx="6">
                  <c:v>1.0250883180647761E-2</c:v>
                </c:pt>
                <c:pt idx="7">
                  <c:v>4.8196714767578246E-2</c:v>
                </c:pt>
                <c:pt idx="8">
                  <c:v>0.37151556682123715</c:v>
                </c:pt>
                <c:pt idx="9">
                  <c:v>4.1448394085959489E-2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3-4BEF-87CD-81A5B53526F5}"/>
            </c:ext>
          </c:extLst>
        </c:ser>
        <c:ser>
          <c:idx val="1"/>
          <c:order val="1"/>
          <c:tx>
            <c:strRef>
              <c:f>'pivot skador'!$H$43</c:f>
              <c:strCache>
                <c:ptCount val="1"/>
                <c:pt idx="0">
                  <c:v>mycket allvarligt skadade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skador'!$F$44:$F$53</c:f>
              <c:strCache>
                <c:ptCount val="10"/>
                <c:pt idx="0">
                  <c:v>Huvud</c:v>
                </c:pt>
                <c:pt idx="1">
                  <c:v>Ansikte</c:v>
                </c:pt>
                <c:pt idx="2">
                  <c:v>Halsrygg</c:v>
                </c:pt>
                <c:pt idx="3">
                  <c:v>Bröst</c:v>
                </c:pt>
                <c:pt idx="4">
                  <c:v>Bröstrygg</c:v>
                </c:pt>
                <c:pt idx="5">
                  <c:v>Arm</c:v>
                </c:pt>
                <c:pt idx="6">
                  <c:v>Buk, bäcken</c:v>
                </c:pt>
                <c:pt idx="7">
                  <c:v>Ländrygg</c:v>
                </c:pt>
                <c:pt idx="8">
                  <c:v>Ben</c:v>
                </c:pt>
                <c:pt idx="9">
                  <c:v>Hud</c:v>
                </c:pt>
              </c:strCache>
            </c:strRef>
          </c:cat>
          <c:val>
            <c:numRef>
              <c:f>'pivot skador'!$H$44:$H$53</c:f>
              <c:numCache>
                <c:formatCode>0%</c:formatCode>
                <c:ptCount val="10"/>
                <c:pt idx="0">
                  <c:v>0.23623716227221825</c:v>
                </c:pt>
                <c:pt idx="1">
                  <c:v>3.0878763958439987E-2</c:v>
                </c:pt>
                <c:pt idx="2">
                  <c:v>0.10197788367699429</c:v>
                </c:pt>
                <c:pt idx="3">
                  <c:v>2.7669767072768168E-2</c:v>
                </c:pt>
                <c:pt idx="4">
                  <c:v>0.107581446568461</c:v>
                </c:pt>
                <c:pt idx="5">
                  <c:v>0.19721060904116025</c:v>
                </c:pt>
                <c:pt idx="6">
                  <c:v>2.4258902704049526E-2</c:v>
                </c:pt>
                <c:pt idx="7">
                  <c:v>4.6144122245378678E-2</c:v>
                </c:pt>
                <c:pt idx="8">
                  <c:v>0.22094047972067346</c:v>
                </c:pt>
                <c:pt idx="9">
                  <c:v>7.1008627398565591E-3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3-4BEF-87CD-81A5B5352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866960"/>
        <c:axId val="455864664"/>
      </c:barChart>
      <c:catAx>
        <c:axId val="45586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864664"/>
        <c:crosses val="autoZero"/>
        <c:auto val="1"/>
        <c:lblAlgn val="ctr"/>
        <c:lblOffset val="100"/>
        <c:noMultiLvlLbl val="0"/>
      </c:catAx>
      <c:valAx>
        <c:axId val="45586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86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Blad2!$A$24:$A$27</c:f>
              <c:strCache>
                <c:ptCount val="4"/>
                <c:pt idx="0">
                  <c:v>Kurva</c:v>
                </c:pt>
                <c:pt idx="1">
                  <c:v>Raksträcka</c:v>
                </c:pt>
                <c:pt idx="2">
                  <c:v>Annat</c:v>
                </c:pt>
                <c:pt idx="3">
                  <c:v>Korsning</c:v>
                </c:pt>
              </c:strCache>
            </c:strRef>
          </c:cat>
          <c:val>
            <c:numRef>
              <c:f>Blad2!$B$24:$B$27</c:f>
              <c:numCache>
                <c:formatCode>0%</c:formatCode>
                <c:ptCount val="4"/>
                <c:pt idx="0">
                  <c:v>0.58267716535433067</c:v>
                </c:pt>
                <c:pt idx="1">
                  <c:v>0.24409448818897639</c:v>
                </c:pt>
                <c:pt idx="2">
                  <c:v>6.2992125984251968E-2</c:v>
                </c:pt>
                <c:pt idx="3">
                  <c:v>0.11023622047244094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3-4CA8-B5D2-26F3DF557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508232"/>
        <c:axId val="662513152"/>
      </c:barChart>
      <c:catAx>
        <c:axId val="66250823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2513152"/>
        <c:crosses val="autoZero"/>
        <c:auto val="1"/>
        <c:lblAlgn val="ctr"/>
        <c:lblOffset val="100"/>
        <c:noMultiLvlLbl val="0"/>
      </c:catAx>
      <c:valAx>
        <c:axId val="662513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250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Avs!$I$14:$I$16</c:f>
              <c:strCache>
                <c:ptCount val="3"/>
                <c:pt idx="0">
                  <c:v> Avsväng sida</c:v>
                </c:pt>
                <c:pt idx="1">
                  <c:v> Avsväng möte</c:v>
                </c:pt>
                <c:pt idx="2">
                  <c:v>Korsande kurs</c:v>
                </c:pt>
              </c:strCache>
            </c:strRef>
          </c:cat>
          <c:val>
            <c:numRef>
              <c:f>Avs!$J$14:$J$16</c:f>
              <c:numCache>
                <c:formatCode>0%</c:formatCode>
                <c:ptCount val="3"/>
                <c:pt idx="0">
                  <c:v>0.2</c:v>
                </c:pt>
                <c:pt idx="1">
                  <c:v>0.36666666666666664</c:v>
                </c:pt>
                <c:pt idx="2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C-4755-B283-9C46BCA2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68024"/>
        <c:axId val="471567696"/>
      </c:barChart>
      <c:catAx>
        <c:axId val="47156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7696"/>
        <c:crosses val="autoZero"/>
        <c:auto val="1"/>
        <c:lblAlgn val="ctr"/>
        <c:lblOffset val="100"/>
        <c:noMultiLvlLbl val="0"/>
      </c:catAx>
      <c:valAx>
        <c:axId val="4715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1568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2020-04-27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6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857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3" r:id="rId6"/>
    <p:sldLayoutId id="2147483650" r:id="rId7"/>
    <p:sldLayoutId id="2147483655" r:id="rId8"/>
    <p:sldLayoutId id="2147483656" r:id="rId9"/>
    <p:sldLayoutId id="2147483658" r:id="rId10"/>
    <p:sldLayoutId id="214748373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1270800"/>
            <a:ext cx="11224314" cy="900000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Andel omkomna, allvarligt skadade och mycket allvarligt skadade på mc efter hastighetsgräns 2014-2019</a:t>
            </a:r>
            <a:br>
              <a:rPr lang="sv-SE" sz="3200" dirty="0" smtClean="0"/>
            </a:br>
            <a:r>
              <a:rPr lang="sv-SE" sz="2000" dirty="0" smtClean="0"/>
              <a:t>Källa strada polis och sjukvård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34477"/>
              </p:ext>
            </p:extLst>
          </p:nvPr>
        </p:nvGraphicFramePr>
        <p:xfrm>
          <a:off x="784800" y="2489982"/>
          <a:ext cx="10356812" cy="330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med rundade hörn 7"/>
          <p:cNvSpPr/>
          <p:nvPr/>
        </p:nvSpPr>
        <p:spPr>
          <a:xfrm>
            <a:off x="534572" y="6115071"/>
            <a:ext cx="11085342" cy="633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Flest motorcyklister omkommer och skadas allvarligt på 60-80 vägar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5127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 smtClean="0"/>
              <a:t>Andel omkomna, allvarligt skadade och mycket allvarligt skadade på mc efter olyckstyp 2014-2019</a:t>
            </a:r>
            <a:br>
              <a:rPr lang="sv-SE" sz="3200" dirty="0" smtClean="0"/>
            </a:br>
            <a:r>
              <a:rPr lang="sv-SE" sz="2000" dirty="0" smtClean="0"/>
              <a:t>Källa strada polis och sjukvård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606178"/>
              </p:ext>
            </p:extLst>
          </p:nvPr>
        </p:nvGraphicFramePr>
        <p:xfrm>
          <a:off x="784799" y="2489981"/>
          <a:ext cx="10328677" cy="329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med rundade hörn 7"/>
          <p:cNvSpPr/>
          <p:nvPr/>
        </p:nvSpPr>
        <p:spPr>
          <a:xfrm>
            <a:off x="534572" y="6063176"/>
            <a:ext cx="11085342" cy="633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Flest motorcyklister omkommer och skadas allvarligt i singelolyckor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5421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 smtClean="0"/>
              <a:t>Andel allvarligt skadade på mc i olyckor med löst grus enligt patienten 2014-2019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källa Strada sjukvård</a:t>
            </a: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04097"/>
              </p:ext>
            </p:extLst>
          </p:nvPr>
        </p:nvGraphicFramePr>
        <p:xfrm>
          <a:off x="694799" y="2452844"/>
          <a:ext cx="5030751" cy="313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585977"/>
              </p:ext>
            </p:extLst>
          </p:nvPr>
        </p:nvGraphicFramePr>
        <p:xfrm>
          <a:off x="6499274" y="2452844"/>
          <a:ext cx="4825218" cy="313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med rundade hörn 7"/>
          <p:cNvSpPr/>
          <p:nvPr/>
        </p:nvSpPr>
        <p:spPr>
          <a:xfrm>
            <a:off x="494869" y="5866918"/>
            <a:ext cx="11085342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Allvarligt skadade på mc anger löst grus som bidragande olycksorsak i upp till 25% av olyckor utanför tätort. Inom tätort är andelen lägre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0652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8"/>
            <a:ext cx="10800000" cy="900000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Skadepanorama i </a:t>
            </a:r>
            <a:r>
              <a:rPr lang="sv-SE" sz="3200" dirty="0" err="1" smtClean="0"/>
              <a:t>mc-olyckor</a:t>
            </a:r>
            <a:r>
              <a:rPr lang="sv-SE" sz="3200" dirty="0" smtClean="0"/>
              <a:t> </a:t>
            </a:r>
            <a:r>
              <a:rPr lang="sv-SE" sz="3200" dirty="0" smtClean="0"/>
              <a:t>med </a:t>
            </a:r>
            <a:r>
              <a:rPr lang="sv-SE" sz="3200" dirty="0" smtClean="0"/>
              <a:t>icke-dödlig utgång 2014-2019</a:t>
            </a:r>
            <a:br>
              <a:rPr lang="sv-SE" sz="3200" dirty="0" smtClean="0"/>
            </a:br>
            <a:r>
              <a:rPr lang="sv-SE" sz="2000" dirty="0" smtClean="0"/>
              <a:t>källa Strada sjukvård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97512"/>
              </p:ext>
            </p:extLst>
          </p:nvPr>
        </p:nvGraphicFramePr>
        <p:xfrm>
          <a:off x="784800" y="2037806"/>
          <a:ext cx="10709999" cy="36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med rundade hörn 6"/>
          <p:cNvSpPr/>
          <p:nvPr/>
        </p:nvSpPr>
        <p:spPr>
          <a:xfrm>
            <a:off x="574765" y="5891348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Huvud-, arm- och benskador är vanligaste bland allvarligt och mycket allvarligt skadade på mc 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0872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8"/>
            <a:ext cx="10800000" cy="9000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Andel omkomna i singelolyckor fördelat efter </a:t>
            </a:r>
            <a:r>
              <a:rPr lang="sv-SE" sz="3200" dirty="0" smtClean="0"/>
              <a:t>avkörnings-plats 2014-2019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sv-SE" sz="2000" dirty="0"/>
              <a:t>Källa Trafikverkets djupstudier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574765" y="5891348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6 av 10 </a:t>
            </a:r>
            <a:r>
              <a:rPr lang="sv-SE" b="1" dirty="0" smtClean="0"/>
              <a:t>singelolyckor med dödlig utgång </a:t>
            </a:r>
            <a:r>
              <a:rPr lang="sv-SE" b="1" dirty="0" smtClean="0"/>
              <a:t>skedde i en kurva</a:t>
            </a:r>
            <a:endParaRPr lang="sv-SE" b="1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2607"/>
              </p:ext>
            </p:extLst>
          </p:nvPr>
        </p:nvGraphicFramePr>
        <p:xfrm>
          <a:off x="784800" y="2076994"/>
          <a:ext cx="9992057" cy="36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3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8"/>
            <a:ext cx="10800000" cy="9000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Andel omkomna i </a:t>
            </a:r>
            <a:r>
              <a:rPr lang="sv-SE" sz="3200" dirty="0" smtClean="0"/>
              <a:t>korsningsrelaterade olyckor fördelat efter </a:t>
            </a:r>
            <a:r>
              <a:rPr lang="sv-SE" sz="3200" dirty="0" err="1" smtClean="0"/>
              <a:t>avsväng</a:t>
            </a:r>
            <a:r>
              <a:rPr lang="sv-SE" sz="3200" dirty="0" smtClean="0"/>
              <a:t> samt korsande kurs </a:t>
            </a:r>
            <a:r>
              <a:rPr lang="sv-SE" sz="3200" dirty="0"/>
              <a:t>2014-2019</a:t>
            </a:r>
            <a:br>
              <a:rPr lang="sv-SE" sz="3200" dirty="0"/>
            </a:br>
            <a:r>
              <a:rPr lang="sv-SE" sz="2000" dirty="0"/>
              <a:t>Källa Trafikverkets djupstudier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574765" y="5891348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7 av 10 omkomna motorcyklister i korsning har kört över/ mkt över gällande hastighet </a:t>
            </a:r>
            <a:endParaRPr lang="sv-SE" b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7305"/>
              </p:ext>
            </p:extLst>
          </p:nvPr>
        </p:nvGraphicFramePr>
        <p:xfrm>
          <a:off x="1058092" y="2142309"/>
          <a:ext cx="8934994" cy="348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915950"/>
              </p:ext>
            </p:extLst>
          </p:nvPr>
        </p:nvGraphicFramePr>
        <p:xfrm>
          <a:off x="876300" y="2142309"/>
          <a:ext cx="9848306" cy="344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540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7"/>
            <a:ext cx="10643760" cy="103394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Andel omkomna i </a:t>
            </a:r>
            <a:r>
              <a:rPr lang="sv-SE" sz="3200" dirty="0" smtClean="0"/>
              <a:t>mötes</a:t>
            </a:r>
            <a:r>
              <a:rPr lang="sv-SE" sz="3200" dirty="0" smtClean="0"/>
              <a:t>olyckor </a:t>
            </a:r>
            <a:r>
              <a:rPr lang="sv-SE" sz="3200" dirty="0" smtClean="0"/>
              <a:t>fördelat efter </a:t>
            </a:r>
            <a:r>
              <a:rPr lang="sv-SE" sz="3200" dirty="0" smtClean="0"/>
              <a:t>kollisions-punkt </a:t>
            </a:r>
            <a:r>
              <a:rPr lang="sv-SE" sz="3200" dirty="0"/>
              <a:t>2014-2019</a:t>
            </a:r>
            <a:br>
              <a:rPr lang="sv-SE" sz="3200" dirty="0"/>
            </a:br>
            <a:r>
              <a:rPr lang="sv-SE" sz="2000" dirty="0"/>
              <a:t>Källa Trafikverkets djupstudier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574765" y="5891348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7 av 10 omkomna motorcyklister i möteskollision har kommit över i mötande körfält i kurva</a:t>
            </a:r>
            <a:endParaRPr lang="sv-SE" b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1058092" y="2142309"/>
          <a:ext cx="8934994" cy="348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876300" y="2142309"/>
          <a:ext cx="9848306" cy="344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89949"/>
              </p:ext>
            </p:extLst>
          </p:nvPr>
        </p:nvGraphicFramePr>
        <p:xfrm>
          <a:off x="821453" y="2163411"/>
          <a:ext cx="9658977" cy="344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34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7"/>
            <a:ext cx="10643760" cy="103394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Andel omkomna </a:t>
            </a:r>
            <a:r>
              <a:rPr lang="sv-SE" sz="3200" dirty="0" smtClean="0"/>
              <a:t>motorcyklister fördelat </a:t>
            </a:r>
            <a:r>
              <a:rPr lang="sv-SE" sz="3200" dirty="0" smtClean="0"/>
              <a:t>efter </a:t>
            </a:r>
            <a:r>
              <a:rPr lang="sv-SE" sz="3200" dirty="0" smtClean="0"/>
              <a:t>mc-typ    2014-2019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sv-SE" sz="2000" dirty="0"/>
              <a:t>Källa Trafikverkets djupstudier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574765" y="5891348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En hög andel av omkomna motorcyklister har kört en supersport mc </a:t>
            </a:r>
            <a:endParaRPr lang="sv-SE" b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1058092" y="2142309"/>
          <a:ext cx="8934994" cy="348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876300" y="2142309"/>
          <a:ext cx="9848306" cy="344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196016"/>
              </p:ext>
            </p:extLst>
          </p:nvPr>
        </p:nvGraphicFramePr>
        <p:xfrm>
          <a:off x="574764" y="1991232"/>
          <a:ext cx="10454307" cy="372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82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57287"/>
            <a:ext cx="10643760" cy="103394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Andel </a:t>
            </a:r>
            <a:r>
              <a:rPr lang="sv-SE" sz="3200" dirty="0" smtClean="0"/>
              <a:t>omkomna motorcyklister </a:t>
            </a:r>
            <a:r>
              <a:rPr lang="sv-SE" sz="3200" dirty="0" smtClean="0"/>
              <a:t>fördelat efter </a:t>
            </a:r>
            <a:r>
              <a:rPr lang="sv-SE" sz="3200" dirty="0" smtClean="0"/>
              <a:t>färdhastighet i förhållande till gällande hastighetsgräns </a:t>
            </a:r>
            <a:r>
              <a:rPr lang="sv-SE" sz="3200" dirty="0"/>
              <a:t>2014-2019</a:t>
            </a:r>
            <a:br>
              <a:rPr lang="sv-SE" sz="3200" dirty="0"/>
            </a:br>
            <a:r>
              <a:rPr lang="sv-SE" sz="2000" dirty="0"/>
              <a:t>Källa Trafikverkets djupstudier</a:t>
            </a:r>
            <a:endParaRPr lang="sv-SE" sz="3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694800" y="5807311"/>
            <a:ext cx="10920033" cy="78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Ungefär en tredjedel av totala antalet omkomna på mc bedöms </a:t>
            </a:r>
            <a:r>
              <a:rPr lang="sv-SE" b="1" dirty="0"/>
              <a:t>ha kört inom </a:t>
            </a:r>
            <a:r>
              <a:rPr lang="sv-SE" b="1" dirty="0" smtClean="0"/>
              <a:t>hastighetsgränsen</a:t>
            </a:r>
            <a:endParaRPr lang="sv-SE" b="1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825523"/>
              </p:ext>
            </p:extLst>
          </p:nvPr>
        </p:nvGraphicFramePr>
        <p:xfrm>
          <a:off x="784800" y="2124222"/>
          <a:ext cx="9780037" cy="357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229070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3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axCatchAll xmlns="74c05969-ceca-4dc3-bf30-d314d4a8dbc9">
      <Value>32</Value>
      <Value>277</Value>
    </TaxCatchAll>
    <TrvDocumentType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Version xmlns="Trafikverket">2.0</TrvDocumentTemplateVersion>
    <Skapat_x0020_av_x0020_NY xmlns="Trafikverket"/>
    <Dokumentdatum_x0020_NY xmlns="Trafikverket"/>
    <TRVversionNY xmlns="Trafikverket" xsi:nil="true"/>
    <TrvDocumentTemplateStatus xmlns="Trafikverket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D47C8D800CD8EC43AC15675F98E88BE1" ma:contentTypeVersion="58" ma:contentTypeDescription="Skapa ett nytt dokument." ma:contentTypeScope="" ma:versionID="e7fac8c49348d18367fb2b8e8dec5d47">
  <xsd:schema xmlns:xsd="http://www.w3.org/2001/XMLSchema" xmlns:xs="http://www.w3.org/2001/XMLSchema" xmlns:p="http://schemas.microsoft.com/office/2006/metadata/properties" xmlns:ns1="Trafikverket" xmlns:ns3="74c05969-ceca-4dc3-bf30-d314d4a8dbc9" targetNamespace="http://schemas.microsoft.com/office/2006/metadata/properties" ma:root="true" ma:fieldsID="e7389541af8bf28551aa2ddf2e757c21" ns1:_="" ns3:_="">
    <xsd:import namespace="Trafikverket"/>
    <xsd:import namespace="74c05969-ceca-4dc3-bf30-d314d4a8dbc9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3:_dlc_DocId" minOccurs="0"/>
                <xsd:element ref="ns3:_dlc_DocIdUrl" minOccurs="0"/>
                <xsd:element ref="ns3:_dlc_DocIdPersistId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1:TrvDocumentTemplat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11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12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3" nillable="true" ma:displayName="Mallversion" ma:description="Dokumentmallens versionsnummer" ma:internalName="TrvDocumentTemplateVersion" ma:readOnly="true">
      <xsd:simpleType>
        <xsd:restriction base="dms:Text"/>
      </xsd:simpleType>
    </xsd:element>
    <xsd:element name="TrvDocumentTemplateStatus" ma:index="20" nillable="true" ma:displayName="Distributionsstatus" ma:default="Ej distribuerad" ma:description="Anger huruvida dokumentmallen ska kopieras till eller tas bort från distribuerade mallbibliotek vid nästa distributionstillfälle." ma:hidden="true" ma:internalName="TrvDocumentTemplateStatus">
      <xsd:simpleType>
        <xsd:restriction base="dms:Choice">
          <xsd:enumeration value="Ej distribuerad"/>
          <xsd:enumeration value="Ska distribueras"/>
          <xsd:enumeration value="Distribution pågår"/>
          <xsd:enumeration value="Distribuerad"/>
          <xsd:enumeration value="Ska återkallas"/>
          <xsd:enumeration value="Återkallelse pågå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05969-ceca-4dc3-bf30-d314d4a8dbc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rvDocumentTypeTaxHTField0" ma:index="14" nillable="true" ma:taxonomy="true" ma:internalName="TrvDocumentTypeTaxHTField0" ma:taxonomyFieldName="TrvDocumentType" ma:displayName="Dokumenttyp" ma:readOnly="tru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9d824d8-eabb-4dd5-92ff-fcb8002878d1}" ma:internalName="TaxCatchAll" ma:showField="CatchAllData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9d824d8-eabb-4dd5-92ff-fcb8002878d1}" ma:internalName="TaxCatchAllLabel" ma:readOnly="true" ma:showField="CatchAllDataLabel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4B4E73-29F5-4C44-AEDC-5752B130AE4E}">
  <ds:schemaRefs>
    <ds:schemaRef ds:uri="74c05969-ceca-4dc3-bf30-d314d4a8dbc9"/>
    <ds:schemaRef ds:uri="http://schemas.openxmlformats.org/package/2006/metadata/core-properties"/>
    <ds:schemaRef ds:uri="Trafikverket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D792B6-48B5-43A1-A1FC-4F78D012579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044ACFD-CE17-4C88-9C7B-85525CA3A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74c05969-ceca-4dc3-bf30-d314d4a8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1973</TotalTime>
  <Words>275</Words>
  <Application>Microsoft Office PowerPoint</Application>
  <PresentationFormat>Bredbild</PresentationFormat>
  <Paragraphs>34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Start</vt:lpstr>
      <vt:lpstr>Rubrik med logga, titel, datum och sidnr</vt:lpstr>
      <vt:lpstr>Andel omkomna, allvarligt skadade och mycket allvarligt skadade på mc efter hastighetsgräns 2014-2019 Källa strada polis och sjukvård</vt:lpstr>
      <vt:lpstr>Andel omkomna, allvarligt skadade och mycket allvarligt skadade på mc efter olyckstyp 2014-2019 Källa strada polis och sjukvård</vt:lpstr>
      <vt:lpstr>Andel allvarligt skadade på mc i olyckor med löst grus enligt patienten 2014-2019  källa Strada sjukvård</vt:lpstr>
      <vt:lpstr>Skadepanorama i mc-olyckor med icke-dödlig utgång 2014-2019 källa Strada sjukvård</vt:lpstr>
      <vt:lpstr>Andel omkomna i singelolyckor fördelat efter avkörnings-plats 2014-2019 Källa Trafikverkets djupstudier</vt:lpstr>
      <vt:lpstr>Andel omkomna i korsningsrelaterade olyckor fördelat efter avsväng samt korsande kurs 2014-2019 Källa Trafikverkets djupstudier</vt:lpstr>
      <vt:lpstr>Andel omkomna i mötesolyckor fördelat efter kollisions-punkt 2014-2019 Källa Trafikverkets djupstudier</vt:lpstr>
      <vt:lpstr>Andel omkomna motorcyklister fördelat efter mc-typ    2014-2019 Källa Trafikverkets djupstudier</vt:lpstr>
      <vt:lpstr>Andel omkomna motorcyklister fördelat efter färdhastighet i förhållande till gällande hastighetsgräns 2014-2019 Källa Trafikverkets djupstudier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Fördelning</dc:title>
  <dc:creator>Rizzi Matteo, PLkvtvu</dc:creator>
  <cp:lastModifiedBy>Lindholm Magnus, PLkvtvu</cp:lastModifiedBy>
  <cp:revision>27</cp:revision>
  <dcterms:created xsi:type="dcterms:W3CDTF">2020-04-17T07:24:44Z</dcterms:created>
  <dcterms:modified xsi:type="dcterms:W3CDTF">2020-04-27T12:56:54Z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0x010100F3454A24D10946AC8A6A7F801497FF3100D47C8D800CD8EC43AC15675F98E88BE1</vt:lpwstr>
  </property>
  <property fmtid="{D5CDD505-2E9C-101B-9397-08002B2CF9AE}" pid="3" name="TrvDocumentType">
    <vt:lpwstr>32</vt:lpwstr>
  </property>
  <property fmtid="{D5CDD505-2E9C-101B-9397-08002B2CF9AE}" pid="4" name="TrvDocumentTemplateOwner">
    <vt:lpwstr>277</vt:lpwstr>
  </property>
  <property fmtid="{D5CDD505-2E9C-101B-9397-08002B2CF9AE}" pid="5" name="TrvDocumentTemplateStatus">
    <vt:lpwstr>Ska distribueras</vt:lpwstr>
  </property>
  <property fmtid="{D5CDD505-2E9C-101B-9397-08002B2CF9AE}" pid="6" name="TrvDocumentTemplateTitle">
    <vt:lpwstr>Presentation_Trafikverket</vt:lpwstr>
  </property>
  <property fmtid="{D5CDD505-2E9C-101B-9397-08002B2CF9AE}" pid="7" name="TrvDocumentTemplateDescription">
    <vt:lpwstr>PPT-mall, widescreen, som ska användas av verksamheten för att skapa presentationer.</vt:lpwstr>
  </property>
  <property fmtid="{D5CDD505-2E9C-101B-9397-08002B2CF9AE}" pid="8" name="TrvDocumentTemplateContact">
    <vt:lpwstr>579</vt:lpwstr>
  </property>
  <property fmtid="{D5CDD505-2E9C-101B-9397-08002B2CF9AE}" pid="9" name="TrvDocumentTemplateOwnerTaxHTField0">
    <vt:lpwstr>KM Kommunikation|65ba4904-7f87-411a-bf82-b389570b62aa</vt:lpwstr>
  </property>
  <property fmtid="{D5CDD505-2E9C-101B-9397-08002B2CF9AE}" pid="10" name="TrvDocumentTemplateCategoryTaxHTField0">
    <vt:lpwstr/>
  </property>
  <property fmtid="{D5CDD505-2E9C-101B-9397-08002B2CF9AE}" pid="11" name="TrvDocumentTemplateCategory">
    <vt:lpwstr/>
  </property>
</Properties>
</file>