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5" r:id="rId3"/>
    <p:sldId id="304" r:id="rId4"/>
    <p:sldId id="302" r:id="rId5"/>
    <p:sldId id="293" r:id="rId6"/>
    <p:sldId id="303" r:id="rId7"/>
    <p:sldId id="309" r:id="rId8"/>
    <p:sldId id="305" r:id="rId9"/>
    <p:sldId id="306" r:id="rId10"/>
    <p:sldId id="307" r:id="rId11"/>
    <p:sldId id="308" r:id="rId12"/>
    <p:sldId id="310" r:id="rId13"/>
    <p:sldId id="311" r:id="rId14"/>
    <p:sldId id="312" r:id="rId15"/>
    <p:sldId id="313" r:id="rId16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43" autoAdjust="0"/>
  </p:normalViewPr>
  <p:slideViewPr>
    <p:cSldViewPr snapToObjects="1"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4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7613E1-F0B8-48EB-9341-1D25575DA80E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33708AE-78FF-48F7-986A-213AD315F10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148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952884F-C798-4BC6-8FCB-F15E6505FC8A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CC3DAE3-BBAB-439B-98B7-D30864C872B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503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C79189-DD9E-4BDD-A817-0461561E4764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FF03-37B5-4A07-B86F-97CF78A1DC7C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538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85ECE-F5AA-40CA-9B7D-28BCFCE66A2A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E60B-A945-4A29-BBFD-C1DCF1E4C835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76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FCA7C-E54C-4EF3-9F93-A33D74A435BA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4E97B-98AC-443F-A593-0FD3978AA9F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02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56BB7-77F5-4BDD-AB13-69AD41694984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B3709-B979-4401-BAC0-F469E5822B1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039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9D7987-6DA7-4C11-91EB-790B334866EA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0C542-9553-4F69-963A-54031E680100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09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9D87BA-90A0-439C-AA09-1A63820D1275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E01C4-C86B-43EF-B7F0-3F429E5C2E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670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D4DFE-964B-4BE4-BC20-9FD315D88357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6B266-E538-42CD-8DBF-D6267019BB99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896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6D15C7-DD1A-48FC-B387-FDF237811451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A389B-79BD-4B01-BFF5-75743DA82FB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195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6BB07-EB2E-4FD8-8EE7-4CFC0C89B39E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2615B-7499-42D4-A497-10684165C457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1760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2A7F5-BFF8-4DB2-A734-E2F9330061CC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4CBAE-7E63-449E-A075-B1D1A43B538D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428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74F000-2B47-4AC7-BB89-CED4D25AD57D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63491-5A68-4278-9D54-D2025B095386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456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F17D32D-D0E3-4E64-A92D-089595E0C898}" type="datetime1">
              <a:rPr lang="sv-SE"/>
              <a:pPr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24A97CA-34BD-42FF-A41A-DD41C126FC11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mailto:jesper.christensen@svmc.se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svmc.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mailto:maria.nordqvist@svmc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Bildobjekt 6" descr="smc_logga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67200"/>
            <a:ext cx="609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6" descr="smc_twist_small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002463" cy="5049838"/>
          </a:xfrm>
          <a:prstGeom prst="rect">
            <a:avLst/>
          </a:prstGeom>
          <a:noFill/>
          <a:ln>
            <a:noFill/>
          </a:ln>
          <a:effectLst>
            <a:outerShdw blurRad="215900" dist="50800" dir="2700000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C:\Users\maria.nordqvist\Pictures\krockobjekt dödsolyck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0" y="116632"/>
            <a:ext cx="8723290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 sz="3200" b="1" dirty="0" smtClean="0"/>
              <a:t>MC-strategin åtgärd 4- synbarhet och uppmärksamhet</a:t>
            </a:r>
            <a:endParaRPr lang="sv-SE" sz="32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7638"/>
            <a:ext cx="8280920" cy="517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19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sz="3200" b="1" dirty="0" smtClean="0"/>
              <a:t>SMC måste få hjälp utifrån!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v-SE" sz="2800" dirty="0" smtClean="0"/>
              <a:t>Inga satsningar från annan part än SMC på uppmärksamhet</a:t>
            </a:r>
          </a:p>
          <a:p>
            <a:r>
              <a:rPr lang="sv-SE" sz="2800" dirty="0" smtClean="0"/>
              <a:t>Inga satsningar i infrastruktur för ökad synbarhet</a:t>
            </a:r>
          </a:p>
          <a:p>
            <a:r>
              <a:rPr lang="sv-SE" sz="2800" dirty="0"/>
              <a:t>Vänstersvängande bilister dödade 30 % av alla MC-förare 2012</a:t>
            </a:r>
          </a:p>
          <a:p>
            <a:r>
              <a:rPr lang="sv-SE" sz="2800" dirty="0"/>
              <a:t>Ytterst få döms </a:t>
            </a:r>
            <a:r>
              <a:rPr lang="sv-SE" sz="2800" dirty="0" smtClean="0"/>
              <a:t>för </a:t>
            </a:r>
            <a:br>
              <a:rPr lang="sv-SE" sz="2800" dirty="0" smtClean="0"/>
            </a:br>
            <a:r>
              <a:rPr lang="sv-SE" sz="2800" dirty="0" smtClean="0"/>
              <a:t>vårdslöshet </a:t>
            </a:r>
            <a:endParaRPr lang="sv-SE" sz="2800" dirty="0"/>
          </a:p>
          <a:p>
            <a:r>
              <a:rPr lang="sv-SE" sz="2800" dirty="0"/>
              <a:t>Alla behåller körkortet</a:t>
            </a:r>
          </a:p>
          <a:p>
            <a:r>
              <a:rPr lang="sv-SE" sz="2800" dirty="0" smtClean="0"/>
              <a:t>Straffet lägre än för</a:t>
            </a:r>
            <a:br>
              <a:rPr lang="sv-SE" sz="2800" dirty="0" smtClean="0"/>
            </a:br>
            <a:r>
              <a:rPr lang="sv-SE" sz="2800" dirty="0" smtClean="0"/>
              <a:t>fortkörning</a:t>
            </a:r>
          </a:p>
          <a:p>
            <a:endParaRPr lang="sv-SE" sz="2800" dirty="0"/>
          </a:p>
          <a:p>
            <a:endParaRPr lang="sv-SE" sz="2800" dirty="0" smtClean="0"/>
          </a:p>
          <a:p>
            <a:endParaRPr lang="sv-SE" sz="2800" dirty="0" smtClean="0"/>
          </a:p>
          <a:p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7370">
            <a:off x="4499992" y="3176123"/>
            <a:ext cx="44100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0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sz="3200" b="1" dirty="0" smtClean="0"/>
              <a:t>MC-strategin åtgärd 5, Extremt beteende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7170" name="Picture 2" descr="C:\Users\maria.nordqvist\Pictures\dödade utan körk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477"/>
            <a:ext cx="8229600" cy="532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v-SE" sz="3200" b="1" dirty="0" smtClean="0"/>
              <a:t>De som dör är inte motorcyklister!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v-SE" sz="2800" dirty="0" smtClean="0"/>
              <a:t>27 % av de som dör på motorcykel är inte MC-ister</a:t>
            </a:r>
          </a:p>
          <a:p>
            <a:r>
              <a:rPr lang="sv-SE" sz="2800" dirty="0" smtClean="0"/>
              <a:t>Inga åtgärder hjälper, utöver polisövervakning, för denna grupp</a:t>
            </a:r>
          </a:p>
          <a:p>
            <a:r>
              <a:rPr lang="sv-SE" sz="2800" dirty="0" smtClean="0"/>
              <a:t>I Norge – polisstrategi för denna grupp</a:t>
            </a:r>
          </a:p>
          <a:p>
            <a:r>
              <a:rPr lang="sv-SE" sz="2800" dirty="0" smtClean="0"/>
              <a:t>RPS presenterade 16 maj en strategi: </a:t>
            </a:r>
          </a:p>
          <a:p>
            <a:endParaRPr lang="sv-SE" sz="2800" dirty="0" smtClean="0"/>
          </a:p>
          <a:p>
            <a:endParaRPr lang="sv-SE" sz="2800" dirty="0" smtClean="0"/>
          </a:p>
          <a:p>
            <a:r>
              <a:rPr lang="sv-SE" sz="2800" dirty="0" smtClean="0"/>
              <a:t>SMC bedriver opinion i alla tänkbara sammanhang</a:t>
            </a:r>
          </a:p>
          <a:p>
            <a:r>
              <a:rPr lang="sv-SE" sz="2800" dirty="0" smtClean="0"/>
              <a:t>SMC jobbar för ökat körkortstagande</a:t>
            </a:r>
          </a:p>
          <a:p>
            <a:r>
              <a:rPr lang="sv-SE" sz="2800" dirty="0" smtClean="0"/>
              <a:t>SMC ser självklart att säker förare - en som har körkort - är en indikator för att nå etappmålen</a:t>
            </a:r>
          </a:p>
          <a:p>
            <a:endParaRPr lang="sv-SE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84" y="3717032"/>
            <a:ext cx="4320480" cy="8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6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b="1" dirty="0" smtClean="0"/>
              <a:t>Vad kan vi </a:t>
            </a:r>
            <a:r>
              <a:rPr lang="sv-SE" sz="3200" b="1" smtClean="0"/>
              <a:t>göra tillsammans?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Mer information finns på </a:t>
            </a:r>
            <a:r>
              <a:rPr lang="sv-SE" dirty="0" smtClean="0">
                <a:hlinkClick r:id="rId2"/>
              </a:rPr>
              <a:t>www.svmc.se</a:t>
            </a:r>
            <a:r>
              <a:rPr lang="sv-SE" dirty="0" smtClean="0"/>
              <a:t> </a:t>
            </a:r>
          </a:p>
          <a:p>
            <a:r>
              <a:rPr lang="sv-SE" dirty="0" smtClean="0"/>
              <a:t>Jesper Christensen, 070-557 75 00, </a:t>
            </a:r>
            <a:r>
              <a:rPr lang="sv-SE" dirty="0" smtClean="0">
                <a:hlinkClick r:id="rId3"/>
              </a:rPr>
              <a:t>jesper.christensen@svmc.se</a:t>
            </a:r>
            <a:r>
              <a:rPr lang="sv-SE" dirty="0" smtClean="0"/>
              <a:t> </a:t>
            </a:r>
          </a:p>
          <a:p>
            <a:r>
              <a:rPr lang="sv-SE" dirty="0" smtClean="0"/>
              <a:t>Maria Nordqvist, 070-538 39 38, </a:t>
            </a:r>
            <a:r>
              <a:rPr lang="sv-SE" dirty="0" smtClean="0">
                <a:hlinkClick r:id="rId4"/>
              </a:rPr>
              <a:t>maria.nordqvist@svmc.se</a:t>
            </a:r>
            <a:r>
              <a:rPr lang="sv-SE" dirty="0" smtClean="0"/>
              <a:t> </a:t>
            </a:r>
          </a:p>
          <a:p>
            <a:pPr marL="0" indent="0">
              <a:buNone/>
            </a:pPr>
            <a:r>
              <a:rPr lang="sv-SE" dirty="0" smtClean="0"/>
              <a:t>  </a:t>
            </a:r>
            <a:endParaRPr lang="sv-SE" dirty="0"/>
          </a:p>
          <a:p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370" y="4403308"/>
            <a:ext cx="2459867" cy="24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126">
            <a:off x="3933487" y="4461710"/>
            <a:ext cx="1736764" cy="237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076">
            <a:off x="368625" y="4681624"/>
            <a:ext cx="16525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75301"/>
            <a:ext cx="1623619" cy="132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v-SE" sz="3200" b="1" dirty="0" smtClean="0"/>
              <a:t>Vem är den svenske motorcyklisten?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sv-SE" sz="2800" dirty="0" smtClean="0"/>
              <a:t>307 000 motorcyklar i trafik, 270 000 ägare </a:t>
            </a:r>
          </a:p>
          <a:p>
            <a:r>
              <a:rPr lang="sv-SE" sz="2800" dirty="0" smtClean="0"/>
              <a:t>90 % är män, 10 % kvinnor</a:t>
            </a:r>
          </a:p>
          <a:p>
            <a:r>
              <a:rPr lang="sv-SE" sz="2800" dirty="0" smtClean="0"/>
              <a:t>Medelåldern bland ägarna : 52,2 </a:t>
            </a:r>
          </a:p>
          <a:p>
            <a:r>
              <a:rPr lang="sv-SE" sz="2800" dirty="0" smtClean="0"/>
              <a:t>Han/hon skaffar körkort vid + 30</a:t>
            </a:r>
          </a:p>
          <a:p>
            <a:r>
              <a:rPr lang="sv-SE" sz="2800" dirty="0" smtClean="0"/>
              <a:t>Kvinnor är äldre än män när de skaffar körkort</a:t>
            </a:r>
          </a:p>
          <a:p>
            <a:r>
              <a:rPr lang="sv-SE" sz="2800" dirty="0" smtClean="0"/>
              <a:t>Har en hög årsinkomst</a:t>
            </a:r>
          </a:p>
          <a:p>
            <a:r>
              <a:rPr lang="sv-SE" sz="2800" dirty="0" smtClean="0"/>
              <a:t>Äger också en bil</a:t>
            </a:r>
          </a:p>
          <a:p>
            <a:r>
              <a:rPr lang="sv-SE" sz="2800" dirty="0" smtClean="0"/>
              <a:t>Vårdar sin MC – få underkänns i </a:t>
            </a:r>
            <a:br>
              <a:rPr lang="sv-SE" sz="2800" dirty="0" smtClean="0"/>
            </a:br>
            <a:r>
              <a:rPr lang="sv-SE" sz="2800" dirty="0" smtClean="0"/>
              <a:t>kontrollbesiktning</a:t>
            </a:r>
          </a:p>
          <a:p>
            <a:endParaRPr lang="sv-SE" sz="2800" dirty="0" smtClean="0"/>
          </a:p>
          <a:p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52863"/>
            <a:ext cx="2700337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7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v-SE" sz="3200" b="1" dirty="0" smtClean="0"/>
              <a:t>En del av MC-gemenskapen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v-SE" sz="2800" dirty="0" smtClean="0"/>
              <a:t>25 % av alla svenska knuttar är medlemmar i SMC</a:t>
            </a:r>
          </a:p>
          <a:p>
            <a:r>
              <a:rPr lang="sv-SE" sz="2800" dirty="0" smtClean="0"/>
              <a:t>Många MC-förare är också medlem i minst en klubb; lokal eller märkesklubb</a:t>
            </a:r>
          </a:p>
          <a:p>
            <a:r>
              <a:rPr lang="sv-SE" sz="2800" dirty="0" smtClean="0"/>
              <a:t>Att vara med på alla events som händer är en viktig del av MC-livet: fikaturer, rallyn, träffar, parader, </a:t>
            </a:r>
            <a:r>
              <a:rPr lang="sv-SE" sz="2800" dirty="0" err="1" smtClean="0"/>
              <a:t>ut-landsresor</a:t>
            </a:r>
            <a:r>
              <a:rPr lang="sv-SE" sz="2800" dirty="0" smtClean="0"/>
              <a:t> med mera </a:t>
            </a:r>
          </a:p>
          <a:p>
            <a:r>
              <a:rPr lang="sv-SE" sz="2800" dirty="0" smtClean="0"/>
              <a:t>Att köra motorcykel är helt </a:t>
            </a:r>
            <a:br>
              <a:rPr lang="sv-SE" sz="2800" dirty="0" smtClean="0"/>
            </a:br>
            <a:r>
              <a:rPr lang="sv-SE" sz="2800" dirty="0" smtClean="0"/>
              <a:t>enkelt en del av ditt sociala</a:t>
            </a:r>
            <a:br>
              <a:rPr lang="sv-SE" sz="2800" dirty="0" smtClean="0"/>
            </a:br>
            <a:r>
              <a:rPr lang="sv-SE" sz="2800" dirty="0" smtClean="0"/>
              <a:t>liv! </a:t>
            </a:r>
            <a:br>
              <a:rPr lang="sv-SE" sz="2800" dirty="0" smtClean="0"/>
            </a:br>
            <a:endParaRPr lang="sv-S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23" y="4082182"/>
            <a:ext cx="3394720" cy="264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34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v-SE" sz="3200" b="1" dirty="0" smtClean="0"/>
              <a:t>Hur kör den svenske motorcyklisten?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57403"/>
          </a:xfrm>
        </p:spPr>
        <p:txBody>
          <a:bodyPr/>
          <a:lstStyle/>
          <a:p>
            <a:r>
              <a:rPr lang="sv-SE" sz="2800" dirty="0" smtClean="0"/>
              <a:t>Oftast april-oktober men har helårsförsäkring</a:t>
            </a:r>
          </a:p>
          <a:p>
            <a:r>
              <a:rPr lang="sv-SE" sz="2800" dirty="0" smtClean="0"/>
              <a:t>Kör i snitt 250 mil - SMC-medlemmen kör 600</a:t>
            </a:r>
          </a:p>
          <a:p>
            <a:r>
              <a:rPr lang="sv-SE" sz="2800" dirty="0" smtClean="0"/>
              <a:t>Motorcykeln används främst på fritiden </a:t>
            </a:r>
          </a:p>
          <a:p>
            <a:r>
              <a:rPr lang="sv-SE" sz="2800" dirty="0" smtClean="0"/>
              <a:t>30 % använder den för pendling </a:t>
            </a:r>
          </a:p>
          <a:p>
            <a:r>
              <a:rPr lang="sv-SE" sz="2800" dirty="0" smtClean="0"/>
              <a:t>75 % lånar aldrig/lånar inte ut sin motorcykel </a:t>
            </a:r>
          </a:p>
          <a:p>
            <a:r>
              <a:rPr lang="sv-SE" sz="2800" dirty="0" smtClean="0"/>
              <a:t>Äger en motorcykel med över </a:t>
            </a:r>
            <a:r>
              <a:rPr lang="en-US" sz="2800" dirty="0" smtClean="0"/>
              <a:t>1000 </a:t>
            </a:r>
            <a:r>
              <a:rPr lang="en-US" sz="2800" dirty="0" err="1" smtClean="0"/>
              <a:t>kubik</a:t>
            </a:r>
            <a:endParaRPr lang="en-US" sz="2800" dirty="0" smtClean="0"/>
          </a:p>
          <a:p>
            <a:r>
              <a:rPr lang="en-US" sz="2800" dirty="0" err="1" smtClean="0"/>
              <a:t>Vanligaste</a:t>
            </a:r>
            <a:r>
              <a:rPr lang="en-US" sz="2800" dirty="0" smtClean="0"/>
              <a:t> </a:t>
            </a:r>
            <a:r>
              <a:rPr lang="en-US" sz="2800" dirty="0" err="1" smtClean="0"/>
              <a:t>modellen</a:t>
            </a:r>
            <a:r>
              <a:rPr lang="en-US" sz="2800" dirty="0" smtClean="0"/>
              <a:t> </a:t>
            </a:r>
            <a:r>
              <a:rPr lang="en-US" sz="2800" dirty="0" err="1" smtClean="0"/>
              <a:t>är</a:t>
            </a:r>
            <a:r>
              <a:rPr lang="en-US" sz="2800" dirty="0" smtClean="0"/>
              <a:t> en </a:t>
            </a:r>
            <a:r>
              <a:rPr lang="en-US" sz="2800" dirty="0" err="1" smtClean="0"/>
              <a:t>customhoj</a:t>
            </a:r>
            <a:r>
              <a:rPr lang="en-US" sz="2800" dirty="0" smtClean="0"/>
              <a:t> (27 %)</a:t>
            </a:r>
          </a:p>
          <a:p>
            <a:r>
              <a:rPr lang="en-US" sz="2800" dirty="0" smtClean="0"/>
              <a:t>80 % </a:t>
            </a:r>
            <a:r>
              <a:rPr lang="en-US" sz="2800" dirty="0" err="1" smtClean="0"/>
              <a:t>av</a:t>
            </a:r>
            <a:r>
              <a:rPr lang="en-US" sz="2800" dirty="0" smtClean="0"/>
              <a:t> alla MC I Sverige </a:t>
            </a:r>
            <a:r>
              <a:rPr lang="en-US" sz="2800" dirty="0" err="1" smtClean="0"/>
              <a:t>är</a:t>
            </a:r>
            <a:r>
              <a:rPr lang="en-US" sz="2800" dirty="0" smtClean="0"/>
              <a:t> </a:t>
            </a:r>
            <a:r>
              <a:rPr lang="en-US" sz="2800" dirty="0" err="1" smtClean="0"/>
              <a:t>äldre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än</a:t>
            </a:r>
            <a:r>
              <a:rPr lang="en-US" sz="2800" dirty="0" smtClean="0"/>
              <a:t> </a:t>
            </a:r>
            <a:r>
              <a:rPr lang="en-US" sz="2800" dirty="0" err="1" smtClean="0"/>
              <a:t>sju</a:t>
            </a:r>
            <a:r>
              <a:rPr lang="en-US" sz="2800" dirty="0" smtClean="0"/>
              <a:t> </a:t>
            </a:r>
            <a:r>
              <a:rPr lang="en-US" sz="2800" dirty="0" err="1" smtClean="0"/>
              <a:t>år</a:t>
            </a:r>
            <a:endParaRPr lang="en-US" sz="2800" dirty="0" smtClean="0"/>
          </a:p>
          <a:p>
            <a:pPr marL="0" indent="0">
              <a:buNone/>
            </a:pPr>
            <a:endParaRPr lang="sv-SE" sz="2800" dirty="0"/>
          </a:p>
        </p:txBody>
      </p:sp>
      <p:pic>
        <p:nvPicPr>
          <p:cNvPr id="8194" name="Picture 2" descr="G:\Bilder\ut ur depå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494" y="4789155"/>
            <a:ext cx="3059832" cy="20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sz="3200" b="1" dirty="0" smtClean="0"/>
              <a:t>Svenske knutten är säkerhetsmedveten!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2800" dirty="0" smtClean="0"/>
              <a:t>80 % </a:t>
            </a:r>
            <a:r>
              <a:rPr lang="en-US" sz="2800" dirty="0" err="1" smtClean="0"/>
              <a:t>kommer</a:t>
            </a:r>
            <a:r>
              <a:rPr lang="en-US" sz="2800" dirty="0" smtClean="0"/>
              <a:t> </a:t>
            </a:r>
            <a:r>
              <a:rPr lang="en-US" sz="2800" dirty="0" err="1" smtClean="0"/>
              <a:t>att</a:t>
            </a:r>
            <a:r>
              <a:rPr lang="en-US" sz="2800" dirty="0" smtClean="0"/>
              <a:t> </a:t>
            </a:r>
            <a:r>
              <a:rPr lang="en-US" sz="2800" dirty="0" err="1" smtClean="0"/>
              <a:t>köpa</a:t>
            </a:r>
            <a:r>
              <a:rPr lang="en-US" sz="2800" dirty="0" smtClean="0"/>
              <a:t> en MC med ABS </a:t>
            </a:r>
            <a:r>
              <a:rPr lang="en-US" sz="2800" dirty="0" err="1" smtClean="0"/>
              <a:t>nästa</a:t>
            </a:r>
            <a:r>
              <a:rPr lang="en-US" sz="2800" dirty="0" smtClean="0"/>
              <a:t> </a:t>
            </a:r>
            <a:r>
              <a:rPr lang="en-US" sz="2800" dirty="0" err="1" smtClean="0"/>
              <a:t>gång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100 % </a:t>
            </a:r>
            <a:r>
              <a:rPr lang="en-US" sz="2800" dirty="0" err="1" smtClean="0"/>
              <a:t>använder</a:t>
            </a:r>
            <a:r>
              <a:rPr lang="en-US" sz="2800" dirty="0" smtClean="0"/>
              <a:t> </a:t>
            </a:r>
            <a:r>
              <a:rPr lang="en-US" sz="2800" dirty="0" err="1" smtClean="0"/>
              <a:t>alltid</a:t>
            </a:r>
            <a:r>
              <a:rPr lang="en-US" sz="2800" dirty="0" smtClean="0"/>
              <a:t> </a:t>
            </a:r>
            <a:r>
              <a:rPr lang="en-US" sz="2800" dirty="0" err="1" smtClean="0"/>
              <a:t>hjälm</a:t>
            </a:r>
            <a:endParaRPr lang="en-US" sz="2800" dirty="0" smtClean="0"/>
          </a:p>
          <a:p>
            <a:r>
              <a:rPr lang="en-US" sz="2800" dirty="0" smtClean="0"/>
              <a:t>85 % </a:t>
            </a:r>
            <a:r>
              <a:rPr lang="en-US" sz="2800" dirty="0" err="1" smtClean="0"/>
              <a:t>använder</a:t>
            </a:r>
            <a:r>
              <a:rPr lang="en-US" sz="2800" dirty="0" smtClean="0"/>
              <a:t> </a:t>
            </a:r>
            <a:r>
              <a:rPr lang="en-US" sz="2800" dirty="0" err="1" smtClean="0"/>
              <a:t>alltid</a:t>
            </a:r>
            <a:r>
              <a:rPr lang="en-US" sz="2800" dirty="0" smtClean="0"/>
              <a:t> </a:t>
            </a:r>
            <a:r>
              <a:rPr lang="en-US" sz="2800" dirty="0" err="1" smtClean="0"/>
              <a:t>heltäckande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skyddsutrustning</a:t>
            </a:r>
            <a:endParaRPr lang="en-US" sz="2800" dirty="0" smtClean="0"/>
          </a:p>
          <a:p>
            <a:r>
              <a:rPr lang="en-US" sz="2800" dirty="0" smtClean="0"/>
              <a:t>60 % </a:t>
            </a:r>
            <a:r>
              <a:rPr lang="en-US" sz="2800" dirty="0" err="1" smtClean="0"/>
              <a:t>använder</a:t>
            </a:r>
            <a:r>
              <a:rPr lang="en-US" sz="2800" dirty="0" smtClean="0"/>
              <a:t> </a:t>
            </a:r>
            <a:r>
              <a:rPr lang="en-US" sz="2800" dirty="0" err="1" smtClean="0"/>
              <a:t>alltid</a:t>
            </a:r>
            <a:r>
              <a:rPr lang="en-US" sz="2800" dirty="0" smtClean="0"/>
              <a:t> </a:t>
            </a:r>
            <a:r>
              <a:rPr lang="en-US" sz="2800" dirty="0" err="1" smtClean="0"/>
              <a:t>ryggskydd</a:t>
            </a:r>
            <a:endParaRPr lang="en-US" sz="2800" dirty="0" smtClean="0"/>
          </a:p>
          <a:p>
            <a:r>
              <a:rPr lang="en-US" sz="2800" dirty="0" err="1" smtClean="0"/>
              <a:t>Att</a:t>
            </a:r>
            <a:r>
              <a:rPr lang="en-US" sz="2800" dirty="0" smtClean="0"/>
              <a:t> </a:t>
            </a:r>
            <a:r>
              <a:rPr lang="en-US" sz="2800" dirty="0" err="1" smtClean="0"/>
              <a:t>komma</a:t>
            </a:r>
            <a:r>
              <a:rPr lang="en-US" sz="2800" dirty="0" smtClean="0"/>
              <a:t> hem </a:t>
            </a:r>
            <a:r>
              <a:rPr lang="en-US" sz="2800" dirty="0" err="1" smtClean="0"/>
              <a:t>säkert</a:t>
            </a:r>
            <a:r>
              <a:rPr lang="en-US" sz="2800" dirty="0" smtClean="0"/>
              <a:t> </a:t>
            </a:r>
            <a:r>
              <a:rPr lang="en-US" sz="2800" dirty="0" err="1" smtClean="0"/>
              <a:t>är</a:t>
            </a:r>
            <a:r>
              <a:rPr lang="en-US" sz="2800" dirty="0" smtClean="0"/>
              <a:t> </a:t>
            </a:r>
            <a:r>
              <a:rPr lang="en-US" sz="2800" dirty="0" err="1" smtClean="0"/>
              <a:t>målet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för</a:t>
            </a:r>
            <a:r>
              <a:rPr lang="en-US" sz="2800" dirty="0" smtClean="0"/>
              <a:t> </a:t>
            </a:r>
            <a:r>
              <a:rPr lang="en-US" sz="2800" dirty="0" err="1" smtClean="0"/>
              <a:t>nästan</a:t>
            </a:r>
            <a:r>
              <a:rPr lang="en-US" sz="2800" dirty="0" smtClean="0"/>
              <a:t> alla MC-</a:t>
            </a:r>
            <a:r>
              <a:rPr lang="en-US" sz="2800" dirty="0" err="1" smtClean="0"/>
              <a:t>förare</a:t>
            </a:r>
            <a:endParaRPr lang="en-US" sz="2800" dirty="0" smtClean="0"/>
          </a:p>
          <a:p>
            <a:r>
              <a:rPr lang="en-US" sz="2800" dirty="0" err="1" smtClean="0"/>
              <a:t>Gillar</a:t>
            </a:r>
            <a:r>
              <a:rPr lang="en-US" sz="2800" dirty="0" smtClean="0"/>
              <a:t> </a:t>
            </a:r>
            <a:r>
              <a:rPr lang="en-US" sz="2800" dirty="0" err="1" smtClean="0"/>
              <a:t>att</a:t>
            </a:r>
            <a:r>
              <a:rPr lang="en-US" sz="2800" dirty="0" smtClean="0"/>
              <a:t> </a:t>
            </a:r>
            <a:r>
              <a:rPr lang="en-US" sz="2800" dirty="0" err="1" smtClean="0"/>
              <a:t>gasa</a:t>
            </a:r>
            <a:r>
              <a:rPr lang="en-US" sz="2800" dirty="0" smtClean="0"/>
              <a:t>, 35 % </a:t>
            </a:r>
            <a:r>
              <a:rPr lang="en-US" sz="2800" dirty="0" err="1" smtClean="0"/>
              <a:t>följer</a:t>
            </a:r>
            <a:r>
              <a:rPr lang="en-US" sz="2800" dirty="0" smtClean="0"/>
              <a:t> </a:t>
            </a:r>
            <a:r>
              <a:rPr lang="en-US" sz="2800" dirty="0" err="1" smtClean="0"/>
              <a:t>hastighetsbegränsningar</a:t>
            </a:r>
            <a:endParaRPr lang="en-US" sz="2800" dirty="0" smtClean="0"/>
          </a:p>
          <a:p>
            <a:r>
              <a:rPr lang="en-US" sz="2800" dirty="0" err="1" smtClean="0"/>
              <a:t>Kör</a:t>
            </a:r>
            <a:r>
              <a:rPr lang="en-US" sz="2800" dirty="0" smtClean="0"/>
              <a:t> </a:t>
            </a:r>
            <a:r>
              <a:rPr lang="en-US" sz="2800" dirty="0" err="1" smtClean="0"/>
              <a:t>mindre</a:t>
            </a:r>
            <a:r>
              <a:rPr lang="en-US" sz="2800" dirty="0" smtClean="0"/>
              <a:t> </a:t>
            </a:r>
            <a:r>
              <a:rPr lang="en-US" sz="2800" dirty="0" err="1" smtClean="0"/>
              <a:t>för</a:t>
            </a:r>
            <a:r>
              <a:rPr lang="en-US" sz="2800" dirty="0" smtClean="0"/>
              <a:t> fort </a:t>
            </a:r>
            <a:r>
              <a:rPr lang="en-US" sz="2800" dirty="0" err="1" smtClean="0"/>
              <a:t>på</a:t>
            </a:r>
            <a:r>
              <a:rPr lang="en-US" sz="2800" dirty="0" smtClean="0"/>
              <a:t> 100-120 km/h </a:t>
            </a:r>
            <a:r>
              <a:rPr lang="en-US" sz="2800" dirty="0" err="1" smtClean="0"/>
              <a:t>vägar</a:t>
            </a:r>
            <a:endParaRPr lang="en-US" sz="2800" dirty="0" smtClean="0"/>
          </a:p>
          <a:p>
            <a:r>
              <a:rPr lang="en-US" sz="2800" dirty="0" err="1" smtClean="0"/>
              <a:t>Kör</a:t>
            </a:r>
            <a:r>
              <a:rPr lang="en-US" sz="2800" dirty="0" smtClean="0"/>
              <a:t> </a:t>
            </a:r>
            <a:r>
              <a:rPr lang="en-US" sz="2800" dirty="0" err="1" smtClean="0"/>
              <a:t>helst</a:t>
            </a:r>
            <a:r>
              <a:rPr lang="en-US" sz="2800" dirty="0" smtClean="0"/>
              <a:t> </a:t>
            </a:r>
            <a:r>
              <a:rPr lang="en-US" sz="2800" dirty="0" err="1" smtClean="0"/>
              <a:t>på</a:t>
            </a:r>
            <a:r>
              <a:rPr lang="en-US" sz="2800" dirty="0" smtClean="0"/>
              <a:t> 70-vägarna!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207">
            <a:off x="5849291" y="1978352"/>
            <a:ext cx="3143795" cy="2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4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v-SE" sz="3200" b="1" dirty="0" smtClean="0"/>
              <a:t>Fortbildning – en självklarhet för många! 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v-SE" sz="2800" dirty="0" smtClean="0"/>
              <a:t>SMC erbjuder MC-fortbildning sedan 1973 </a:t>
            </a:r>
          </a:p>
          <a:p>
            <a:r>
              <a:rPr lang="sv-SE" sz="2800" dirty="0" smtClean="0"/>
              <a:t>SMC är positiva till frivillig fortbildning</a:t>
            </a:r>
          </a:p>
          <a:p>
            <a:r>
              <a:rPr lang="sv-SE" sz="2800" dirty="0" smtClean="0"/>
              <a:t>SMC erbjuder 15 000 kursplatser april-september i hela landet </a:t>
            </a:r>
          </a:p>
          <a:p>
            <a:r>
              <a:rPr lang="sv-SE" sz="2800" dirty="0" smtClean="0"/>
              <a:t>Olika kurser; tjej-, grund-,  grus-, KNIX-, broms- och kurv-, licens- samt avancerade kurser på bana</a:t>
            </a:r>
          </a:p>
          <a:p>
            <a:r>
              <a:rPr lang="sv-SE" sz="2800" dirty="0" smtClean="0"/>
              <a:t>700 MC-instruktörer och frivilliga i SMC </a:t>
            </a:r>
            <a:r>
              <a:rPr lang="sv-SE" sz="2800" dirty="0" err="1" smtClean="0"/>
              <a:t>School</a:t>
            </a:r>
            <a:r>
              <a:rPr lang="sv-SE" sz="2800" dirty="0" smtClean="0"/>
              <a:t> </a:t>
            </a:r>
          </a:p>
          <a:p>
            <a:r>
              <a:rPr lang="sv-SE" sz="2800" dirty="0" smtClean="0"/>
              <a:t>MC-fortbildning – en accepterad åtgärd för ökad trafiksäkerhet bland MC-förare! </a:t>
            </a:r>
            <a:endParaRPr lang="sv-SE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27413"/>
            <a:ext cx="2962523" cy="184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v-SE" sz="3200" b="1" dirty="0" smtClean="0"/>
              <a:t>MC-strategin, </a:t>
            </a:r>
            <a:r>
              <a:rPr lang="sv-SE" sz="3200" b="1" dirty="0"/>
              <a:t>åtgärd </a:t>
            </a:r>
            <a:r>
              <a:rPr lang="sv-SE" sz="3200" b="1" dirty="0" smtClean="0"/>
              <a:t>1 ABS-bromsar</a:t>
            </a:r>
            <a:r>
              <a:rPr lang="sv-SE" sz="3200" b="1" dirty="0"/>
              <a:t/>
            </a:r>
            <a:br>
              <a:rPr lang="sv-SE" sz="3200" b="1" dirty="0"/>
            </a:b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sv-SE" sz="2800" dirty="0" smtClean="0"/>
              <a:t>Problemet löst – kunderna efterfrågar ABS</a:t>
            </a:r>
          </a:p>
          <a:p>
            <a:r>
              <a:rPr lang="sv-SE" sz="2800" dirty="0" smtClean="0"/>
              <a:t>Ny ramförordning från EU kräver ABS på alla motorcyklar över 126 kubik från 2016</a:t>
            </a:r>
          </a:p>
          <a:p>
            <a:r>
              <a:rPr lang="sv-SE" sz="2800" dirty="0" smtClean="0"/>
              <a:t>ABS-bromsar är bra men är inte nyckeln till allt</a:t>
            </a:r>
          </a:p>
          <a:p>
            <a:r>
              <a:rPr lang="sv-SE" sz="2800" dirty="0" smtClean="0"/>
              <a:t>SMC fortbildar motorcyklister – man måste lära sig en korrekt inbromsning, oavsett bromssystem</a:t>
            </a:r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98669"/>
            <a:ext cx="6336704" cy="24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8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3200" b="1" dirty="0" smtClean="0"/>
              <a:t>MC-strategin åtgärd 2 - hastighet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sv-SE" sz="2800" dirty="0" smtClean="0"/>
              <a:t>MC-förare kör för fort – precis som andra trafikanter</a:t>
            </a:r>
          </a:p>
          <a:p>
            <a:r>
              <a:rPr lang="sv-SE" sz="2800" dirty="0" smtClean="0"/>
              <a:t>De som dör på MC kör MYCKET för fort, +100-150</a:t>
            </a:r>
          </a:p>
          <a:p>
            <a:r>
              <a:rPr lang="sv-SE" sz="2800" dirty="0" smtClean="0"/>
              <a:t>SMC:s främsta bidrag – information</a:t>
            </a:r>
          </a:p>
          <a:p>
            <a:r>
              <a:rPr lang="sv-SE" sz="2800" dirty="0" smtClean="0"/>
              <a:t>SMC genomför enkät om attityd till hastighet</a:t>
            </a:r>
          </a:p>
          <a:p>
            <a:r>
              <a:rPr lang="sv-SE" sz="2800" dirty="0" smtClean="0"/>
              <a:t>SMC erbjuder kurser på banor där man får gasa</a:t>
            </a:r>
          </a:p>
          <a:p>
            <a:r>
              <a:rPr lang="sv-SE" sz="2800" dirty="0"/>
              <a:t>Fler ATK löser inte problemet men gärna fler poliser!</a:t>
            </a:r>
          </a:p>
          <a:p>
            <a:endParaRPr lang="sv-SE" sz="2800" dirty="0"/>
          </a:p>
        </p:txBody>
      </p:sp>
      <p:pic>
        <p:nvPicPr>
          <p:cNvPr id="2050" name="Picture 2" descr="C:\Users\maria.nordqvist\Pictures\hastigh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561662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sv-SE" sz="3200" b="1" dirty="0" smtClean="0"/>
              <a:t>MC-strategin åtgärd 3- säkra gator och vägar</a:t>
            </a:r>
            <a:endParaRPr lang="sv-SE" sz="32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sv-SE" sz="2800" dirty="0" smtClean="0"/>
              <a:t>10 % av alla MC-olyckor beror på bristande </a:t>
            </a:r>
            <a:br>
              <a:rPr lang="sv-SE" sz="2800" dirty="0" smtClean="0"/>
            </a:br>
            <a:r>
              <a:rPr lang="sv-SE" sz="2800" dirty="0" smtClean="0"/>
              <a:t>friktion -underhåll måste förbättras!</a:t>
            </a:r>
          </a:p>
          <a:p>
            <a:r>
              <a:rPr lang="sv-SE" sz="2800" dirty="0" smtClean="0"/>
              <a:t>Vanligaste krockvåldet i singelolyckor </a:t>
            </a:r>
            <a:br>
              <a:rPr lang="sv-SE" sz="2800" dirty="0" smtClean="0"/>
            </a:br>
            <a:r>
              <a:rPr lang="sv-SE" sz="2800" dirty="0" smtClean="0"/>
              <a:t>– räcken. </a:t>
            </a:r>
          </a:p>
          <a:p>
            <a:r>
              <a:rPr lang="sv-SE" sz="2800" dirty="0" smtClean="0"/>
              <a:t>Räcken måste bli säkrare för MC-förare</a:t>
            </a:r>
          </a:p>
          <a:p>
            <a:r>
              <a:rPr lang="sv-SE" sz="2800" dirty="0" smtClean="0"/>
              <a:t>Välj förlåtande sidoområden istället för </a:t>
            </a:r>
            <a:br>
              <a:rPr lang="sv-SE" sz="2800" dirty="0" smtClean="0"/>
            </a:br>
            <a:r>
              <a:rPr lang="sv-SE" sz="2800" dirty="0" smtClean="0"/>
              <a:t>sidoräcken</a:t>
            </a:r>
          </a:p>
          <a:p>
            <a:r>
              <a:rPr lang="sv-SE" sz="2800" dirty="0" smtClean="0"/>
              <a:t>Både kommuner och Trafikverket måste </a:t>
            </a:r>
            <a:br>
              <a:rPr lang="sv-SE" sz="2800" dirty="0" smtClean="0"/>
            </a:br>
            <a:r>
              <a:rPr lang="sv-SE" sz="2800" dirty="0" smtClean="0"/>
              <a:t>ta MC-trafiken på allvar </a:t>
            </a:r>
          </a:p>
          <a:p>
            <a:r>
              <a:rPr lang="sv-SE" sz="2800" dirty="0" smtClean="0"/>
              <a:t>De som kraschar p g a brister bör få </a:t>
            </a:r>
            <a:br>
              <a:rPr lang="sv-SE" sz="2800" dirty="0" smtClean="0"/>
            </a:br>
            <a:r>
              <a:rPr lang="sv-SE" sz="2800" dirty="0" smtClean="0"/>
              <a:t>skadestånd - sker aldrig!</a:t>
            </a:r>
            <a:endParaRPr lang="sv-SE" sz="2800" dirty="0"/>
          </a:p>
        </p:txBody>
      </p:sp>
      <p:pic>
        <p:nvPicPr>
          <p:cNvPr id="3076" name="Picture 4" descr="C:\Users\maria.nordqvist\Desktop\Jesper och minis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35" y="1628799"/>
            <a:ext cx="2376265" cy="52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7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C AWAY-d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 AWAY-day</Template>
  <TotalTime>864</TotalTime>
  <Words>539</Words>
  <Application>Microsoft Office PowerPoint</Application>
  <PresentationFormat>Bildspel på skärmen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SMC AWAY-day</vt:lpstr>
      <vt:lpstr>PowerPoint-presentation</vt:lpstr>
      <vt:lpstr>Vem är den svenske motorcyklisten? </vt:lpstr>
      <vt:lpstr>En del av MC-gemenskapen</vt:lpstr>
      <vt:lpstr>Hur kör den svenske motorcyklisten?</vt:lpstr>
      <vt:lpstr>Svenske knutten är säkerhetsmedveten!</vt:lpstr>
      <vt:lpstr>Fortbildning – en självklarhet för många! </vt:lpstr>
      <vt:lpstr>MC-strategin, åtgärd 1 ABS-bromsar </vt:lpstr>
      <vt:lpstr>MC-strategin åtgärd 2 - hastighet</vt:lpstr>
      <vt:lpstr>MC-strategin åtgärd 3- säkra gator och vägar</vt:lpstr>
      <vt:lpstr>PowerPoint-presentation</vt:lpstr>
      <vt:lpstr>MC-strategin åtgärd 4- synbarhet och uppmärksamhet</vt:lpstr>
      <vt:lpstr>SMC måste få hjälp utifrån! </vt:lpstr>
      <vt:lpstr>MC-strategin åtgärd 5, Extremt beteende</vt:lpstr>
      <vt:lpstr>De som dör är inte motorcyklister! </vt:lpstr>
      <vt:lpstr>Vad kan vi göra tillsammans?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Nordqvist</dc:creator>
  <cp:lastModifiedBy>Maria Nordqvist</cp:lastModifiedBy>
  <cp:revision>87</cp:revision>
  <dcterms:created xsi:type="dcterms:W3CDTF">2011-03-29T11:07:57Z</dcterms:created>
  <dcterms:modified xsi:type="dcterms:W3CDTF">2013-05-20T20:23:40Z</dcterms:modified>
</cp:coreProperties>
</file>