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70" r:id="rId4"/>
    <p:sldId id="278" r:id="rId5"/>
    <p:sldId id="271" r:id="rId6"/>
    <p:sldId id="265" r:id="rId7"/>
    <p:sldId id="268" r:id="rId8"/>
    <p:sldId id="280" r:id="rId9"/>
    <p:sldId id="276" r:id="rId10"/>
    <p:sldId id="277" r:id="rId11"/>
    <p:sldId id="274" r:id="rId12"/>
    <p:sldId id="279" r:id="rId13"/>
    <p:sldId id="272" r:id="rId1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919EDA-F517-4A74-B9F4-931C712B9DAC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C0927D7-9BB3-4DFA-82BC-B7184C5D04F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44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9940171-AD80-47A1-B3E0-7F75FB76F5E4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4211F1D-358E-454E-A6CC-FA0713E3C8F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730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11995-3D91-471D-800A-AF9ADC7C619C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276C2-DCE1-4E8F-A807-22C0E4435C9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85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36E8F-544E-4B94-81D9-3ED4AB72F469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3F9C-2F2B-45B3-A4E7-50F8969E20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20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263F9-4AEA-4FDD-B285-0A93FFBF3BAB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4F7C-4E11-4405-82FD-874FD8A7EB6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1E6C1-0DE0-4378-8A50-A1A98CF6F2EA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6EDF-0F9F-4C82-80A2-2984A9D885E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1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C62CD-6DA8-4A52-9126-B60BBE313DCF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7F493-3E33-41DE-83A0-5D171FF3212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15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7C67C-7F6F-403D-86D8-83165AD18F56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2700-4620-42F6-8758-13AC05CDA21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839D-20B2-41D4-A88E-D6F75295DFC4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DF32-B1C5-4B7E-9B7F-07F15861C92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78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CB417-A370-4589-84F5-0B5469C473E5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CF9CA-C247-4C40-BB2A-91617FA64A2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8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FEF27-04EA-436D-B470-96009E2BAEF4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296D8-167C-4886-B65D-0C7D2EFB35F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AD929-FDC4-4F09-B772-BA5E8F9BF30F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10514-99CB-43A7-A55A-FE9A2F359D3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3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350C31-CF1B-4113-A57F-BF8BD8369F1D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7C43-9484-462A-8607-089A6CA3A8B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58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8937A67-D206-46A9-B1E6-1410F3E4CCF5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B3AEFE6-2246-4335-94E3-0F72EC8F18D1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vmc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6" descr="smc_logg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609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smc_twist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02463" cy="5049838"/>
          </a:xfrm>
          <a:prstGeom prst="rect">
            <a:avLst/>
          </a:prstGeom>
          <a:noFill/>
          <a:ln>
            <a:noFill/>
          </a:ln>
          <a:effectLst>
            <a:outerShdw blurRad="215900" dist="50800" dir="27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Fakta om problemet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SE" sz="2800" dirty="0" smtClean="0"/>
              <a:t>Bra </a:t>
            </a:r>
            <a:r>
              <a:rPr lang="sv-SE" sz="2800" dirty="0"/>
              <a:t>att regler för vårdslöshet skärps </a:t>
            </a:r>
            <a:endParaRPr lang="sv-SE" sz="2800" dirty="0" smtClean="0"/>
          </a:p>
          <a:p>
            <a:r>
              <a:rPr lang="sv-SE" sz="2800" dirty="0" smtClean="0"/>
              <a:t>Tillfällig </a:t>
            </a:r>
            <a:r>
              <a:rPr lang="sv-SE" sz="2800" dirty="0"/>
              <a:t>ouppmärksamhet  som dödar är </a:t>
            </a:r>
            <a:r>
              <a:rPr lang="sv-SE" sz="2800" dirty="0" smtClean="0"/>
              <a:t>tyvärr ingen </a:t>
            </a:r>
            <a:r>
              <a:rPr lang="sv-SE" sz="2800" dirty="0"/>
              <a:t>grund för att döma </a:t>
            </a:r>
            <a:r>
              <a:rPr lang="sv-SE" sz="2800" dirty="0" smtClean="0"/>
              <a:t>trafikanter</a:t>
            </a:r>
          </a:p>
          <a:p>
            <a:r>
              <a:rPr lang="sv-SE" sz="2800" dirty="0" smtClean="0"/>
              <a:t>Motorcyklister dör i krockar, främst p g a vänstersvängande bilister</a:t>
            </a:r>
          </a:p>
          <a:p>
            <a:r>
              <a:rPr lang="sv-SE" sz="2800" dirty="0" smtClean="0"/>
              <a:t>Få bilister döms för vårdslöshet, vissa åtalas inte alls</a:t>
            </a:r>
          </a:p>
          <a:p>
            <a:r>
              <a:rPr lang="sv-SE" sz="2800" dirty="0" smtClean="0"/>
              <a:t>Högre straff för fortkörning än att döda en trafikant</a:t>
            </a:r>
          </a:p>
          <a:p>
            <a:r>
              <a:rPr lang="sv-SE" sz="2800" dirty="0" smtClean="0"/>
              <a:t>Viktigt med fokus på frågan- kampanjer</a:t>
            </a:r>
            <a:r>
              <a:rPr lang="sv-SE" sz="2800" dirty="0"/>
              <a:t> </a:t>
            </a:r>
            <a:r>
              <a:rPr lang="sv-SE" sz="2800" dirty="0" smtClean="0"/>
              <a:t>och information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4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Infrastruktur och MC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3387"/>
          </a:xfrm>
        </p:spPr>
        <p:txBody>
          <a:bodyPr/>
          <a:lstStyle/>
          <a:p>
            <a:r>
              <a:rPr lang="sv-SE" sz="2400" dirty="0" smtClean="0"/>
              <a:t>Motorcyklar finns med men det är långt kvar</a:t>
            </a:r>
          </a:p>
          <a:p>
            <a:r>
              <a:rPr lang="sv-SE" sz="2400" dirty="0" smtClean="0"/>
              <a:t>Krav och riktlinjer för MC saknas, t ex då det</a:t>
            </a:r>
            <a:br>
              <a:rPr lang="sv-SE" sz="2400" dirty="0" smtClean="0"/>
            </a:br>
            <a:r>
              <a:rPr lang="sv-SE" sz="2400" dirty="0" smtClean="0"/>
              <a:t>gäller räcken </a:t>
            </a:r>
          </a:p>
          <a:p>
            <a:r>
              <a:rPr lang="sv-SE" sz="2400" dirty="0" smtClean="0"/>
              <a:t>Fortfarande väljs det dyraste och farligaste </a:t>
            </a:r>
            <a:br>
              <a:rPr lang="sv-SE" sz="2400" dirty="0" smtClean="0"/>
            </a:br>
            <a:r>
              <a:rPr lang="sv-SE" sz="2400" dirty="0" smtClean="0"/>
              <a:t>räcket- vajer!</a:t>
            </a:r>
          </a:p>
          <a:p>
            <a:r>
              <a:rPr lang="sv-SE" sz="2400" dirty="0" smtClean="0"/>
              <a:t>Första underglidningsskydden uppe!</a:t>
            </a:r>
          </a:p>
          <a:p>
            <a:r>
              <a:rPr lang="sv-SE" sz="2400" dirty="0" smtClean="0"/>
              <a:t>Fortfarande saknas MC och moped i över-</a:t>
            </a:r>
            <a:br>
              <a:rPr lang="sv-SE" sz="2400" dirty="0" smtClean="0"/>
            </a:br>
            <a:r>
              <a:rPr lang="sv-SE" sz="2400" dirty="0" smtClean="0"/>
              <a:t>gripande transportplanering, t ex </a:t>
            </a:r>
            <a:br>
              <a:rPr lang="sv-SE" sz="2400" dirty="0" smtClean="0"/>
            </a:br>
            <a:r>
              <a:rPr lang="sv-SE" sz="2400" dirty="0" smtClean="0"/>
              <a:t>framkomlighetsstrategi för Stockholm</a:t>
            </a:r>
          </a:p>
          <a:p>
            <a:r>
              <a:rPr lang="sv-SE" sz="2400" dirty="0" smtClean="0"/>
              <a:t>Fortfarande brister i underhåll  - 10 % av </a:t>
            </a:r>
            <a:br>
              <a:rPr lang="sv-SE" sz="2400" dirty="0" smtClean="0"/>
            </a:br>
            <a:r>
              <a:rPr lang="sv-SE" sz="2400" dirty="0" smtClean="0"/>
              <a:t>alla MC-olyckor beror på bristande friktion</a:t>
            </a:r>
            <a:br>
              <a:rPr lang="sv-SE" sz="2400" dirty="0" smtClean="0"/>
            </a:br>
            <a:r>
              <a:rPr lang="sv-SE" sz="2400" dirty="0" smtClean="0"/>
              <a:t>(sopning och skyltning)</a:t>
            </a:r>
          </a:p>
          <a:p>
            <a:endParaRPr lang="sv-SE" sz="2400" dirty="0" smtClean="0"/>
          </a:p>
          <a:p>
            <a:endParaRPr lang="sv-SE" sz="2400" dirty="0"/>
          </a:p>
        </p:txBody>
      </p:sp>
      <p:pic>
        <p:nvPicPr>
          <p:cNvPr id="3074" name="Picture 2" descr="C:\Users\maria.nordqvist\Desktop\Jesper och minis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73" y="1412776"/>
            <a:ext cx="265789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35 % som dog på MC saknade körkort!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aria.nordqvist\Pictures\dödade utan körk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2132"/>
            <a:ext cx="8507288" cy="53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Tack för ordet!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Kontakta oss i alla frågor som rör Sveriges motorcyklister! </a:t>
            </a:r>
            <a:r>
              <a:rPr lang="sv-SE" sz="2800" dirty="0" smtClean="0">
                <a:hlinkClick r:id="rId2"/>
              </a:rPr>
              <a:t>www.svmc.se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Generalsekreterare: Jesper Christensen</a:t>
            </a:r>
          </a:p>
          <a:p>
            <a:r>
              <a:rPr lang="sv-SE" sz="2800" dirty="0" smtClean="0"/>
              <a:t>MC-politiska frågor: Maria Nordqvist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30">
            <a:off x="6660232" y="3501008"/>
            <a:ext cx="2150567" cy="32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625">
            <a:off x="487823" y="3501008"/>
            <a:ext cx="454818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3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/>
          <a:lstStyle/>
          <a:p>
            <a:r>
              <a:rPr lang="sv-SE" sz="3200" b="1" dirty="0" smtClean="0"/>
              <a:t>A-körkortsklasserna 2013</a:t>
            </a:r>
            <a:endParaRPr lang="sv-SE" sz="32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54514"/>
              </p:ext>
            </p:extLst>
          </p:nvPr>
        </p:nvGraphicFramePr>
        <p:xfrm>
          <a:off x="427751" y="1068789"/>
          <a:ext cx="7848870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49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Körkort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Fordon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Åldersgräns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Övningskörning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Stegvis access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A1 (lätt MC)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2-hjulig MC, &lt;125 kubik, maxeffekt 11 kW, vikt/effektförhållande under 0,1 kW/kg, eller</a:t>
                      </a:r>
                      <a:br>
                        <a:rPr lang="sv-SE" sz="1200" dirty="0">
                          <a:effectLst/>
                        </a:rPr>
                      </a:br>
                      <a:r>
                        <a:rPr lang="sv-SE" sz="1200" dirty="0">
                          <a:effectLst/>
                        </a:rPr>
                        <a:t>3-hjulig MC, maxeffekt 15 kW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16 år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15 år och 9 månader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A2 (mellanklass)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2-hjulig MC, maxeffekt 35 kW, vikt/effektförhållande max 0,2 kW/kg, får endast strypas från max dubbla effekten, eller</a:t>
                      </a:r>
                      <a:br>
                        <a:rPr lang="sv-SE" sz="1200">
                          <a:effectLst/>
                        </a:rPr>
                      </a:br>
                      <a:r>
                        <a:rPr lang="sv-SE" sz="1200">
                          <a:effectLst/>
                        </a:rPr>
                        <a:t>3-hjulig MC, maxeffekt 15 kW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18 år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17 år och 6 månader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Efter 2 år= körprov och därefter A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 (tung MC)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2- och 3-hjulig MC, oavsett effekt och volym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24 år (20 år)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23 år (19 år och 6 månader om du har A2)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Konsekvenser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sv-SE" sz="2400" dirty="0" smtClean="0"/>
              <a:t>Ökade kostnader, främst för ungdomar</a:t>
            </a:r>
          </a:p>
          <a:p>
            <a:r>
              <a:rPr lang="sv-SE" sz="2400" dirty="0" smtClean="0"/>
              <a:t>Krångligt har blivit krångligare</a:t>
            </a:r>
          </a:p>
          <a:p>
            <a:r>
              <a:rPr lang="sv-SE" sz="2400" dirty="0" smtClean="0"/>
              <a:t>Tre prov har blivit fyra prov + obligatorisk</a:t>
            </a:r>
            <a:br>
              <a:rPr lang="sv-SE" sz="2400" dirty="0" smtClean="0"/>
            </a:br>
            <a:r>
              <a:rPr lang="sv-SE" sz="2400" dirty="0" smtClean="0"/>
              <a:t>riskutbildning </a:t>
            </a:r>
            <a:r>
              <a:rPr lang="sv-SE" sz="2400" dirty="0"/>
              <a:t>S</a:t>
            </a:r>
            <a:r>
              <a:rPr lang="sv-SE" sz="2400" dirty="0" smtClean="0"/>
              <a:t>teg 1 och Steg 2	</a:t>
            </a:r>
          </a:p>
          <a:p>
            <a:r>
              <a:rPr lang="sv-SE" sz="2400" dirty="0" smtClean="0"/>
              <a:t>Krav på provfordon ska ändras – </a:t>
            </a:r>
            <a:br>
              <a:rPr lang="sv-SE" sz="2400" dirty="0" smtClean="0"/>
            </a:br>
            <a:r>
              <a:rPr lang="sv-SE" sz="2400" dirty="0" smtClean="0"/>
              <a:t>drabbar främst kvinnor och kortväxta 		</a:t>
            </a:r>
          </a:p>
          <a:p>
            <a:r>
              <a:rPr lang="sv-SE" sz="2400" dirty="0" smtClean="0"/>
              <a:t>Avslag för privat övningskörning p g a olika A-klasser</a:t>
            </a:r>
          </a:p>
          <a:p>
            <a:r>
              <a:rPr lang="sv-SE" sz="2400" dirty="0" smtClean="0"/>
              <a:t>En motorcyklist är mogen först vid 24 – en bilist vid 18</a:t>
            </a:r>
          </a:p>
          <a:p>
            <a:r>
              <a:rPr lang="sv-SE" sz="2400" dirty="0" smtClean="0"/>
              <a:t>Andelen dödade utan körkort ökar </a:t>
            </a:r>
          </a:p>
          <a:p>
            <a:r>
              <a:rPr lang="sv-SE" sz="2400" dirty="0" smtClean="0"/>
              <a:t>Liten risk för upptäckt = ökad olovlig </a:t>
            </a:r>
            <a:r>
              <a:rPr lang="sv-SE" sz="2400" dirty="0"/>
              <a:t>k</a:t>
            </a:r>
            <a:r>
              <a:rPr lang="sv-SE" sz="2400" dirty="0" smtClean="0"/>
              <a:t>örning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15">
            <a:off x="6488350" y="797739"/>
            <a:ext cx="2386608" cy="261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3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Svårare för kvinnor att få MC-kort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 smtClean="0"/>
              <a:t>           Har vi verkligen ett könsneutralt körprov på MC?</a:t>
            </a:r>
            <a:endParaRPr lang="sv-SE" sz="2800" dirty="0"/>
          </a:p>
        </p:txBody>
      </p:sp>
      <p:pic>
        <p:nvPicPr>
          <p:cNvPr id="4098" name="Picture 2" descr="H:\Dokument\körkort\Statistik\Prov 2012\könsskillnad i godkänna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3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SMC vill: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v-SE" sz="2800" dirty="0" smtClean="0"/>
              <a:t>Ha ett nytt körkortsdirektiv  snarast!</a:t>
            </a:r>
          </a:p>
          <a:p>
            <a:r>
              <a:rPr lang="sv-SE" sz="2800" dirty="0" smtClean="0"/>
              <a:t>Ha </a:t>
            </a:r>
            <a:r>
              <a:rPr lang="sv-SE" sz="2800" b="1" dirty="0" smtClean="0"/>
              <a:t>en</a:t>
            </a:r>
            <a:r>
              <a:rPr lang="sv-SE" sz="2800" dirty="0" smtClean="0"/>
              <a:t> bra grundutbildning för MC, baserad på MC</a:t>
            </a:r>
          </a:p>
          <a:p>
            <a:r>
              <a:rPr lang="sv-SE" sz="2800" dirty="0" smtClean="0"/>
              <a:t>Premiera stegvis access -slopa prov mellan varje klass</a:t>
            </a:r>
          </a:p>
          <a:p>
            <a:r>
              <a:rPr lang="sv-SE" sz="2800" dirty="0" smtClean="0"/>
              <a:t>Inga krav på tre identiska prov</a:t>
            </a:r>
          </a:p>
          <a:p>
            <a:r>
              <a:rPr lang="sv-SE" sz="2800" dirty="0" smtClean="0"/>
              <a:t>Godkänn all A-behörighet som grund för handledning</a:t>
            </a:r>
          </a:p>
          <a:p>
            <a:r>
              <a:rPr lang="sv-SE" sz="2800" dirty="0" smtClean="0"/>
              <a:t>Sänk avgiften för körprov, Sverige dyrast i EU!</a:t>
            </a:r>
          </a:p>
          <a:p>
            <a:r>
              <a:rPr lang="sv-SE" sz="2800" dirty="0" smtClean="0"/>
              <a:t>Skillnad A = 1650(x 3) B= 800</a:t>
            </a:r>
          </a:p>
          <a:p>
            <a:r>
              <a:rPr lang="sv-SE" sz="2800" dirty="0" smtClean="0"/>
              <a:t>Hyra provfordon A= 1000 (x3) B=400</a:t>
            </a:r>
          </a:p>
          <a:p>
            <a:r>
              <a:rPr lang="sv-SE" sz="2800" dirty="0" smtClean="0"/>
              <a:t>Slopa moms på körkortsutbildning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11">
            <a:off x="6343783" y="4804194"/>
            <a:ext cx="2952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5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SMC-för motorcyklisternas talan i 50 år</a:t>
            </a:r>
            <a:br>
              <a:rPr lang="sv-SE" sz="3200" b="1" dirty="0" smtClean="0"/>
            </a:b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v-SE" sz="2800" dirty="0" smtClean="0"/>
              <a:t>Bildades 1963</a:t>
            </a:r>
          </a:p>
          <a:p>
            <a:r>
              <a:rPr lang="sv-SE" sz="2800" dirty="0" smtClean="0"/>
              <a:t>65 000 medlemmar, 21 distrikt, 400 klubbar</a:t>
            </a:r>
          </a:p>
          <a:p>
            <a:r>
              <a:rPr lang="sv-SE" sz="2800" dirty="0" smtClean="0"/>
              <a:t>Tusentals förtroendevalda</a:t>
            </a:r>
          </a:p>
          <a:p>
            <a:r>
              <a:rPr lang="sv-SE" sz="2800" b="1" dirty="0" smtClean="0"/>
              <a:t>SMC </a:t>
            </a:r>
            <a:r>
              <a:rPr lang="sv-SE" sz="2800" b="1" dirty="0" err="1" smtClean="0"/>
              <a:t>School</a:t>
            </a:r>
            <a:r>
              <a:rPr lang="sv-SE" sz="2800" dirty="0" smtClean="0"/>
              <a:t>: 15 000 kursplatser i år</a:t>
            </a:r>
          </a:p>
          <a:p>
            <a:r>
              <a:rPr lang="sv-SE" sz="2800" b="1" dirty="0" smtClean="0"/>
              <a:t>SMC </a:t>
            </a:r>
            <a:r>
              <a:rPr lang="sv-SE" sz="2800" b="1" dirty="0" err="1" smtClean="0"/>
              <a:t>Travel</a:t>
            </a:r>
            <a:r>
              <a:rPr lang="sv-SE" sz="2800" dirty="0" smtClean="0"/>
              <a:t>: Resor i hela världen</a:t>
            </a:r>
          </a:p>
          <a:p>
            <a:r>
              <a:rPr lang="sv-SE" sz="2800" b="1" dirty="0" smtClean="0"/>
              <a:t>SMC Club</a:t>
            </a:r>
            <a:r>
              <a:rPr lang="sv-SE" sz="2800" dirty="0" smtClean="0"/>
              <a:t>:  aktiviteter året om i </a:t>
            </a:r>
            <a:br>
              <a:rPr lang="sv-SE" sz="2800" dirty="0" smtClean="0"/>
            </a:br>
            <a:r>
              <a:rPr lang="sv-SE" sz="2800" dirty="0" smtClean="0"/>
              <a:t>hela landet</a:t>
            </a:r>
          </a:p>
          <a:p>
            <a:r>
              <a:rPr lang="sv-SE" sz="2800" b="1" dirty="0" smtClean="0"/>
              <a:t>Kärnvärden: </a:t>
            </a:r>
            <a:r>
              <a:rPr lang="sv-SE" sz="2800" dirty="0" smtClean="0"/>
              <a:t>gemenskap, ansvar, </a:t>
            </a:r>
          </a:p>
          <a:p>
            <a:pPr marL="0" indent="0">
              <a:buNone/>
            </a:pPr>
            <a:r>
              <a:rPr lang="sv-SE" sz="2800" dirty="0" smtClean="0"/>
              <a:t>     kärlek till motorcykeln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70" y="2132856"/>
            <a:ext cx="301783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0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Snabbfakta om MC i Sverige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SE" sz="2800" dirty="0" smtClean="0"/>
              <a:t>307 000 MC i trafik, ca 270 000 ägare </a:t>
            </a:r>
          </a:p>
          <a:p>
            <a:r>
              <a:rPr lang="sv-SE" sz="2800" dirty="0" smtClean="0"/>
              <a:t>Nyregistrerade MC minskar – fler mc i trafik</a:t>
            </a:r>
          </a:p>
          <a:p>
            <a:r>
              <a:rPr lang="sv-SE" sz="2800" dirty="0" smtClean="0"/>
              <a:t>Från 60 till 30 dödade 2007-2012</a:t>
            </a:r>
          </a:p>
          <a:p>
            <a:r>
              <a:rPr lang="sv-SE" sz="2800" dirty="0" smtClean="0"/>
              <a:t>Antalet nya körkortstagare minskat 2004 -2011, svag ökning</a:t>
            </a:r>
          </a:p>
          <a:p>
            <a:r>
              <a:rPr lang="sv-SE" sz="2800" dirty="0" smtClean="0"/>
              <a:t>Allt färre kvinnor och ungdomar tar körkort </a:t>
            </a:r>
          </a:p>
          <a:p>
            <a:r>
              <a:rPr lang="sv-SE" sz="2800" dirty="0" smtClean="0"/>
              <a:t>MC-ägarna är 52,2 år och kör cirka </a:t>
            </a:r>
            <a:br>
              <a:rPr lang="sv-SE" sz="2800" dirty="0" smtClean="0"/>
            </a:br>
            <a:r>
              <a:rPr lang="sv-SE" sz="2800" dirty="0" smtClean="0"/>
              <a:t>300 mil/år</a:t>
            </a:r>
          </a:p>
          <a:p>
            <a:r>
              <a:rPr lang="sv-SE" sz="2800" dirty="0" smtClean="0"/>
              <a:t>En stark gemenskap</a:t>
            </a:r>
          </a:p>
          <a:p>
            <a:r>
              <a:rPr lang="sv-SE" sz="2800" dirty="0" smtClean="0"/>
              <a:t>Säkerhetsmedvetna </a:t>
            </a:r>
          </a:p>
          <a:p>
            <a:pPr marL="0" indent="0">
              <a:buNone/>
            </a:pPr>
            <a:endParaRPr lang="sv-SE" sz="2400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58" y="4221088"/>
            <a:ext cx="23844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Det är inte farligt att köra MC!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v-SE" sz="2800" b="1" dirty="0"/>
              <a:t>2007 – 60 dödade. 2012 – 30 dödade</a:t>
            </a:r>
          </a:p>
          <a:p>
            <a:r>
              <a:rPr lang="sv-SE" sz="2800" dirty="0" smtClean="0"/>
              <a:t>Att köra motorcykel kommer aldrig att bli riskfritt. Men, det betyder inte att motorcyklister inte är säkerhetsmedvetna! </a:t>
            </a:r>
          </a:p>
          <a:p>
            <a:r>
              <a:rPr lang="sv-SE" sz="2800" dirty="0" smtClean="0"/>
              <a:t>15 000 kursplatser i SMC </a:t>
            </a:r>
            <a:r>
              <a:rPr lang="sv-SE" sz="2800" dirty="0" err="1"/>
              <a:t>School</a:t>
            </a:r>
            <a:endParaRPr lang="sv-SE" sz="2800" dirty="0"/>
          </a:p>
          <a:p>
            <a:r>
              <a:rPr lang="sv-SE" sz="2800" dirty="0" smtClean="0"/>
              <a:t>SMC attitydpåverkan  </a:t>
            </a:r>
          </a:p>
          <a:p>
            <a:r>
              <a:rPr lang="sv-SE" sz="2800" dirty="0" smtClean="0"/>
              <a:t>Äldre förare med lång erfarenhet</a:t>
            </a:r>
          </a:p>
          <a:p>
            <a:r>
              <a:rPr lang="sv-SE" sz="2800" dirty="0" smtClean="0"/>
              <a:t>Färre nya körkortstagare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Aktuell fråga 1- synbarhet och uppmärksamhet</a:t>
            </a:r>
            <a:endParaRPr lang="sv-SE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30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ultatkonferens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Resultatkonferensen</Template>
  <TotalTime>770</TotalTime>
  <Words>485</Words>
  <Application>Microsoft Office PowerPoint</Application>
  <PresentationFormat>Bildspel på skärmen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Resultatkonferensen</vt:lpstr>
      <vt:lpstr>PowerPoint-presentation</vt:lpstr>
      <vt:lpstr>A-körkortsklasserna 2013</vt:lpstr>
      <vt:lpstr>Konsekvenser</vt:lpstr>
      <vt:lpstr>Svårare för kvinnor att få MC-kort</vt:lpstr>
      <vt:lpstr>SMC vill: </vt:lpstr>
      <vt:lpstr>SMC-för motorcyklisternas talan i 50 år </vt:lpstr>
      <vt:lpstr>Snabbfakta om MC i Sverige</vt:lpstr>
      <vt:lpstr>Det är inte farligt att köra MC! </vt:lpstr>
      <vt:lpstr>Aktuell fråga 1- synbarhet och uppmärksamhet</vt:lpstr>
      <vt:lpstr>Fakta om problemet</vt:lpstr>
      <vt:lpstr>Infrastruktur och MC</vt:lpstr>
      <vt:lpstr>35 % som dog på MC saknade körkort! </vt:lpstr>
      <vt:lpstr>Tack för ordet!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Nordqvist</dc:creator>
  <cp:lastModifiedBy>Maria Nordqvist</cp:lastModifiedBy>
  <cp:revision>57</cp:revision>
  <dcterms:created xsi:type="dcterms:W3CDTF">2011-04-01T13:03:36Z</dcterms:created>
  <dcterms:modified xsi:type="dcterms:W3CDTF">2013-05-20T20:19:59Z</dcterms:modified>
</cp:coreProperties>
</file>