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7"/>
  </p:notesMasterIdLst>
  <p:sldIdLst>
    <p:sldId id="265" r:id="rId2"/>
    <p:sldId id="264" r:id="rId3"/>
    <p:sldId id="266" r:id="rId4"/>
    <p:sldId id="267" r:id="rId5"/>
    <p:sldId id="268" r:id="rId6"/>
    <p:sldId id="269" r:id="rId7"/>
    <p:sldId id="270" r:id="rId8"/>
    <p:sldId id="271" r:id="rId9"/>
    <p:sldId id="273" r:id="rId10"/>
    <p:sldId id="272" r:id="rId11"/>
    <p:sldId id="276" r:id="rId12"/>
    <p:sldId id="274" r:id="rId13"/>
    <p:sldId id="275" r:id="rId14"/>
    <p:sldId id="277" r:id="rId15"/>
    <p:sldId id="278" r:id="rId16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 Nordqvist" initials="MN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84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0"/>
    <p:restoredTop sz="84195"/>
  </p:normalViewPr>
  <p:slideViewPr>
    <p:cSldViewPr snapToGrid="0" snapToObjects="1">
      <p:cViewPr>
        <p:scale>
          <a:sx n="103" d="100"/>
          <a:sy n="103" d="100"/>
        </p:scale>
        <p:origin x="-18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B2FDD-0294-2241-B3EC-9507E41378FD}" type="datetimeFigureOut">
              <a:rPr lang="sv-SE" smtClean="0"/>
              <a:t>2025-02-17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841F41-BE0C-C14A-B975-055F54C28F7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6999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41F41-BE0C-C14A-B975-055F54C28F74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35683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41F41-BE0C-C14A-B975-055F54C28F74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19321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41F41-BE0C-C14A-B975-055F54C28F74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91369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41F41-BE0C-C14A-B975-055F54C28F74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1130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41F41-BE0C-C14A-B975-055F54C28F74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58477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41F41-BE0C-C14A-B975-055F54C28F74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09066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41F41-BE0C-C14A-B975-055F54C28F74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2154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41F41-BE0C-C14A-B975-055F54C28F74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63122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41F41-BE0C-C14A-B975-055F54C28F74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5493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41F41-BE0C-C14A-B975-055F54C28F74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13214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41F41-BE0C-C14A-B975-055F54C28F74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85097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41F41-BE0C-C14A-B975-055F54C28F74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2618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41F41-BE0C-C14A-B975-055F54C28F74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97624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41F41-BE0C-C14A-B975-055F54C28F74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40538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41F41-BE0C-C14A-B975-055F54C28F74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6294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720002" y="1978417"/>
            <a:ext cx="7200000" cy="504000"/>
          </a:xfrm>
          <a:prstGeom prst="rect">
            <a:avLst/>
          </a:prstGeom>
        </p:spPr>
        <p:txBody>
          <a:bodyPr anchor="t" anchorCtr="0"/>
          <a:lstStyle>
            <a:lvl1pPr>
              <a:defRPr sz="3000" cap="none" baseline="0"/>
            </a:lvl1pPr>
          </a:lstStyle>
          <a:p>
            <a:r>
              <a:rPr lang="sv-SE" dirty="0"/>
              <a:t>Klicka här för</a:t>
            </a:r>
            <a:r>
              <a:rPr lang="is-IS" dirty="0"/>
              <a:t>…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720002" y="2519999"/>
            <a:ext cx="7200000" cy="3240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aseline="0">
                <a:solidFill>
                  <a:schemeClr val="tx1"/>
                </a:solidFill>
                <a:latin typeface="Georgia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</a:t>
            </a:r>
            <a:r>
              <a:rPr lang="is-IS" dirty="0"/>
              <a:t>…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0" hasCustomPrompt="1"/>
          </p:nvPr>
        </p:nvSpPr>
        <p:spPr>
          <a:xfrm>
            <a:off x="719999" y="1080000"/>
            <a:ext cx="7920000" cy="648000"/>
          </a:xfrm>
          <a:prstGeom prst="rect">
            <a:avLst/>
          </a:prstGeom>
        </p:spPr>
        <p:txBody>
          <a:bodyPr vert="horz" anchor="b" anchorCtr="0"/>
          <a:lstStyle>
            <a:lvl1pPr marL="0" indent="0">
              <a:buNone/>
              <a:defRPr sz="4400" b="0" i="0" cap="all" baseline="0">
                <a:latin typeface="Arial Fet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 dirty="0"/>
              <a:t>Klicka här för</a:t>
            </a:r>
            <a:r>
              <a:rPr lang="is-IS" dirty="0"/>
              <a:t>…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330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8983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8000" y="900000"/>
            <a:ext cx="2988000" cy="10800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600000" y="900000"/>
            <a:ext cx="5111750" cy="50400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68000" y="1980000"/>
            <a:ext cx="2988000" cy="396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597234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Dra bilden till platshållaren eller klicka på ikonen för att lägga till den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180267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20000" y="1080000"/>
            <a:ext cx="7920000" cy="648000"/>
          </a:xfrm>
          <a:prstGeom prst="rect">
            <a:avLst/>
          </a:prstGeom>
        </p:spPr>
        <p:txBody>
          <a:bodyPr anchor="b" anchorCtr="0"/>
          <a:lstStyle>
            <a:lvl1pPr>
              <a:defRPr/>
            </a:lvl1pPr>
          </a:lstStyle>
          <a:p>
            <a:r>
              <a:rPr lang="sv-SE" dirty="0"/>
              <a:t>Klicka här för</a:t>
            </a:r>
            <a:r>
              <a:rPr lang="is-IS" dirty="0"/>
              <a:t>…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20004" y="2520000"/>
            <a:ext cx="7200000" cy="3240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21178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20000" y="1080000"/>
            <a:ext cx="7920000" cy="648000"/>
          </a:xfrm>
          <a:prstGeom prst="rect">
            <a:avLst/>
          </a:prstGeom>
        </p:spPr>
        <p:txBody>
          <a:bodyPr anchor="b" anchorCtr="0"/>
          <a:lstStyle>
            <a:lvl1pPr>
              <a:defRPr/>
            </a:lvl1pPr>
          </a:lstStyle>
          <a:p>
            <a:r>
              <a:rPr lang="sv-SE" dirty="0"/>
              <a:t>Klicka här för</a:t>
            </a:r>
            <a:r>
              <a:rPr lang="is-IS" dirty="0"/>
              <a:t>…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20004" y="1979999"/>
            <a:ext cx="7200000" cy="3780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62326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20004" y="4320000"/>
            <a:ext cx="7560000" cy="1440000"/>
          </a:xfrm>
          <a:prstGeom prst="rect">
            <a:avLst/>
          </a:prstGeom>
        </p:spPr>
        <p:txBody>
          <a:bodyPr anchor="t"/>
          <a:lstStyle>
            <a:lvl1pPr algn="l">
              <a:defRPr sz="4400" b="1" cap="all" baseline="0"/>
            </a:lvl1pPr>
          </a:lstStyle>
          <a:p>
            <a:r>
              <a:rPr lang="sv-SE" dirty="0"/>
              <a:t>Klicka här för att</a:t>
            </a:r>
            <a:r>
              <a:rPr lang="is-IS" dirty="0"/>
              <a:t>…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0001" y="2879999"/>
            <a:ext cx="7200000" cy="1440000"/>
          </a:xfrm>
          <a:prstGeom prst="rect">
            <a:avLst/>
          </a:prstGeom>
        </p:spPr>
        <p:txBody>
          <a:bodyPr anchor="b" anchorCtr="0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722003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20000" y="1080000"/>
            <a:ext cx="8229600" cy="648000"/>
          </a:xfrm>
          <a:prstGeom prst="rect">
            <a:avLst/>
          </a:prstGeom>
        </p:spPr>
        <p:txBody>
          <a:bodyPr anchor="b" anchorCtr="0"/>
          <a:lstStyle>
            <a:lvl1pPr>
              <a:defRPr baseline="0"/>
            </a:lvl1pPr>
          </a:lstStyle>
          <a:p>
            <a:r>
              <a:rPr lang="sv-SE" dirty="0"/>
              <a:t>Klicka här för ATT</a:t>
            </a:r>
            <a:r>
              <a:rPr lang="is-IS" dirty="0"/>
              <a:t>…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20000" y="1980000"/>
            <a:ext cx="3780000" cy="360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80000" y="1980000"/>
            <a:ext cx="3780000" cy="3600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30807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68000" y="900000"/>
            <a:ext cx="7920000" cy="648000"/>
          </a:xfrm>
          <a:prstGeom prst="rect">
            <a:avLst/>
          </a:prstGeom>
        </p:spPr>
        <p:txBody>
          <a:bodyPr anchor="b" anchorCtr="0"/>
          <a:lstStyle>
            <a:lvl1pPr>
              <a:defRPr/>
            </a:lvl1pPr>
          </a:lstStyle>
          <a:p>
            <a:r>
              <a:rPr lang="sv-SE" dirty="0"/>
              <a:t>Klicka här för att </a:t>
            </a:r>
            <a:r>
              <a:rPr lang="is-IS" dirty="0"/>
              <a:t>…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468000" y="1800000"/>
            <a:ext cx="403200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Klicka här för att ändra format på</a:t>
            </a:r>
            <a:r>
              <a:rPr lang="is-IS" dirty="0"/>
              <a:t>…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8000" y="2520000"/>
            <a:ext cx="4032000" cy="32400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800000"/>
            <a:ext cx="403200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Klicka här för att ändra format på</a:t>
            </a:r>
            <a:r>
              <a:rPr lang="is-IS" dirty="0"/>
              <a:t>…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520000"/>
            <a:ext cx="4032000" cy="32400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464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20000" y="1080000"/>
            <a:ext cx="7920000" cy="648000"/>
          </a:xfrm>
          <a:prstGeom prst="rect">
            <a:avLst/>
          </a:prstGeom>
        </p:spPr>
        <p:txBody>
          <a:bodyPr anchor="b" anchorCtr="0"/>
          <a:lstStyle>
            <a:lvl1pPr>
              <a:defRPr/>
            </a:lvl1pPr>
          </a:lstStyle>
          <a:p>
            <a:r>
              <a:rPr lang="sv-SE" dirty="0"/>
              <a:t>Klicka här för att</a:t>
            </a:r>
            <a:r>
              <a:rPr lang="is-IS" dirty="0"/>
              <a:t>…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80964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20000" y="1080000"/>
            <a:ext cx="7920000" cy="648000"/>
          </a:xfrm>
          <a:prstGeom prst="rect">
            <a:avLst/>
          </a:prstGeom>
        </p:spPr>
        <p:txBody>
          <a:bodyPr anchor="b" anchorCtr="0"/>
          <a:lstStyle>
            <a:lvl1pPr>
              <a:defRPr sz="2400" cap="none" baseline="0"/>
            </a:lvl1pPr>
          </a:lstStyle>
          <a:p>
            <a:r>
              <a:rPr lang="sv-SE" dirty="0"/>
              <a:t>Klicka här för att</a:t>
            </a:r>
            <a:r>
              <a:rPr lang="is-IS" dirty="0"/>
              <a:t>…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85021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0" y="1080000"/>
            <a:ext cx="9144000" cy="648000"/>
          </a:xfrm>
          <a:prstGeom prst="rect">
            <a:avLst/>
          </a:prstGeom>
        </p:spPr>
        <p:txBody>
          <a:bodyPr anchor="b" anchorCtr="0"/>
          <a:lstStyle>
            <a:lvl1pPr algn="ctr">
              <a:defRPr sz="2400" cap="none" baseline="0"/>
            </a:lvl1pPr>
          </a:lstStyle>
          <a:p>
            <a:r>
              <a:rPr lang="sv-SE" dirty="0"/>
              <a:t>Klicka här för att</a:t>
            </a:r>
            <a:r>
              <a:rPr lang="is-IS" dirty="0"/>
              <a:t>…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367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48"/>
          <a:stretch/>
        </p:blipFill>
        <p:spPr>
          <a:xfrm>
            <a:off x="-7749" y="0"/>
            <a:ext cx="9151748" cy="500817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120000"/>
            <a:ext cx="1679896" cy="529012"/>
          </a:xfrm>
          <a:prstGeom prst="rect">
            <a:avLst/>
          </a:prstGeom>
        </p:spPr>
      </p:pic>
      <p:sp>
        <p:nvSpPr>
          <p:cNvPr id="15" name="Platshållare för rubrik 14"/>
          <p:cNvSpPr>
            <a:spLocks noGrp="1"/>
          </p:cNvSpPr>
          <p:nvPr>
            <p:ph type="title"/>
          </p:nvPr>
        </p:nvSpPr>
        <p:spPr>
          <a:xfrm>
            <a:off x="720000" y="1080000"/>
            <a:ext cx="7560000" cy="648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sv-SE" dirty="0"/>
              <a:t>Klicka här för</a:t>
            </a:r>
            <a:r>
              <a:rPr lang="is-IS" dirty="0"/>
              <a:t>…</a:t>
            </a:r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120000"/>
            <a:ext cx="1679896" cy="52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47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4" r:id="rId8"/>
    <p:sldLayoutId id="2147483685" r:id="rId9"/>
    <p:sldLayoutId id="2147483680" r:id="rId10"/>
    <p:sldLayoutId id="2147483681" r:id="rId11"/>
    <p:sldLayoutId id="2147483682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4400" b="1" i="0" kern="1200" cap="all" baseline="0">
          <a:solidFill>
            <a:schemeClr val="tx1"/>
          </a:solidFill>
          <a:latin typeface="Arial Fet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20004" y="79573"/>
            <a:ext cx="7920000" cy="819061"/>
          </a:xfrm>
        </p:spPr>
        <p:txBody>
          <a:bodyPr/>
          <a:lstStyle/>
          <a:p>
            <a:r>
              <a:rPr lang="sv-SE" sz="2800" dirty="0"/>
              <a:t>SMC körkortsenkät- fakta</a:t>
            </a:r>
          </a:p>
        </p:txBody>
      </p:sp>
      <p:sp>
        <p:nvSpPr>
          <p:cNvPr id="6" name="Underrubrik 5"/>
          <p:cNvSpPr>
            <a:spLocks noGrp="1"/>
          </p:cNvSpPr>
          <p:nvPr>
            <p:ph idx="1"/>
          </p:nvPr>
        </p:nvSpPr>
        <p:spPr>
          <a:xfrm>
            <a:off x="720004" y="898635"/>
            <a:ext cx="7200000" cy="4861366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lang="sv-SE" dirty="0"/>
              <a:t>Långa köer till körprov, många har kontaktat SMC – vill att vi lyfter problemet</a:t>
            </a:r>
          </a:p>
          <a:p>
            <a:pPr>
              <a:buFontTx/>
              <a:buChar char="-"/>
            </a:pPr>
            <a:r>
              <a:rPr lang="sv-SE" dirty="0"/>
              <a:t>Enkätens syfte att ta reda på hur man förberett sig inför körprovet</a:t>
            </a:r>
          </a:p>
          <a:p>
            <a:pPr>
              <a:buFontTx/>
              <a:buChar char="-"/>
            </a:pPr>
            <a:r>
              <a:rPr lang="sv-SE" dirty="0"/>
              <a:t>Webenkät Survey </a:t>
            </a:r>
            <a:r>
              <a:rPr lang="sv-SE" dirty="0" err="1"/>
              <a:t>Monbkey</a:t>
            </a:r>
            <a:r>
              <a:rPr lang="sv-SE" dirty="0"/>
              <a:t> oktober-december 2017</a:t>
            </a:r>
          </a:p>
          <a:p>
            <a:pPr>
              <a:buFontTx/>
              <a:buChar char="-"/>
            </a:pPr>
            <a:r>
              <a:rPr lang="sv-SE" dirty="0"/>
              <a:t>Endast körkortstagare 2016-2017 har svarat</a:t>
            </a:r>
          </a:p>
          <a:p>
            <a:pPr>
              <a:buFontTx/>
              <a:buChar char="-"/>
            </a:pPr>
            <a:r>
              <a:rPr lang="sv-SE" dirty="0"/>
              <a:t>Resultatet har delgetts Trafikverket Förarprov, Transportstyrelsen tillsyn samt STR</a:t>
            </a:r>
          </a:p>
          <a:p>
            <a:pPr>
              <a:buFontTx/>
              <a:buChar char="-"/>
            </a:pPr>
            <a:r>
              <a:rPr lang="sv-SE" dirty="0"/>
              <a:t>Sammanställning skickas efter mötet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937960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20004" y="79573"/>
            <a:ext cx="7920000" cy="819061"/>
          </a:xfrm>
        </p:spPr>
        <p:txBody>
          <a:bodyPr/>
          <a:lstStyle/>
          <a:p>
            <a:r>
              <a:rPr lang="sv-SE" sz="2800" dirty="0"/>
              <a:t>Hyra mc vid körprov –  </a:t>
            </a:r>
          </a:p>
        </p:txBody>
      </p:sp>
      <p:pic>
        <p:nvPicPr>
          <p:cNvPr id="2" name="Platshållare för innehåll 1">
            <a:extLst>
              <a:ext uri="{FF2B5EF4-FFF2-40B4-BE49-F238E27FC236}">
                <a16:creationId xmlns:a16="http://schemas.microsoft.com/office/drawing/2014/main" xmlns="" id="{276AC183-547F-4E44-8AC8-310C98FB35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46967" y="1237785"/>
            <a:ext cx="6825023" cy="4360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234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20004" y="79573"/>
            <a:ext cx="7920000" cy="819061"/>
          </a:xfrm>
        </p:spPr>
        <p:txBody>
          <a:bodyPr/>
          <a:lstStyle/>
          <a:p>
            <a:r>
              <a:rPr lang="sv-SE" sz="2800" dirty="0"/>
              <a:t>Väntetid till första körprovet</a:t>
            </a:r>
          </a:p>
        </p:txBody>
      </p:sp>
      <p:sp>
        <p:nvSpPr>
          <p:cNvPr id="6" name="Underrubrik 5"/>
          <p:cNvSpPr>
            <a:spLocks noGrp="1"/>
          </p:cNvSpPr>
          <p:nvPr>
            <p:ph idx="1"/>
          </p:nvPr>
        </p:nvSpPr>
        <p:spPr>
          <a:xfrm>
            <a:off x="720004" y="898635"/>
            <a:ext cx="7200000" cy="4861366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b="1" dirty="0"/>
              <a:t>Dagar			Antal</a:t>
            </a:r>
            <a:r>
              <a:rPr lang="sv-SE" dirty="0"/>
              <a:t>			</a:t>
            </a:r>
          </a:p>
          <a:p>
            <a:pPr marL="0" indent="0">
              <a:buNone/>
            </a:pPr>
            <a:r>
              <a:rPr lang="sv-SE" dirty="0"/>
              <a:t>0-10 dagar		71</a:t>
            </a:r>
          </a:p>
          <a:p>
            <a:pPr marL="0" indent="0">
              <a:buNone/>
            </a:pPr>
            <a:r>
              <a:rPr lang="sv-SE" dirty="0"/>
              <a:t>11-20 dagar		117	</a:t>
            </a:r>
          </a:p>
          <a:p>
            <a:pPr marL="0" indent="0">
              <a:buNone/>
            </a:pPr>
            <a:r>
              <a:rPr lang="sv-SE" dirty="0"/>
              <a:t>21-30 dagar		104	</a:t>
            </a:r>
          </a:p>
          <a:p>
            <a:pPr marL="0" indent="0">
              <a:buNone/>
            </a:pPr>
            <a:r>
              <a:rPr lang="sv-SE" dirty="0"/>
              <a:t>31-40 dagar		42	</a:t>
            </a:r>
          </a:p>
          <a:p>
            <a:pPr marL="0" indent="0">
              <a:buNone/>
            </a:pPr>
            <a:r>
              <a:rPr lang="sv-SE" dirty="0"/>
              <a:t>41-50 dagar		36	</a:t>
            </a:r>
          </a:p>
          <a:p>
            <a:pPr marL="0" indent="0">
              <a:buNone/>
            </a:pPr>
            <a:r>
              <a:rPr lang="sv-SE" dirty="0"/>
              <a:t>51-60 dagar		20	</a:t>
            </a:r>
          </a:p>
          <a:p>
            <a:pPr marL="0" indent="0">
              <a:buNone/>
            </a:pPr>
            <a:r>
              <a:rPr lang="sv-SE" dirty="0"/>
              <a:t>61- dagar			20 (längst 180 dagar)	</a:t>
            </a:r>
          </a:p>
          <a:p>
            <a:pPr marL="0" indent="0">
              <a:buNone/>
            </a:pPr>
            <a:r>
              <a:rPr lang="sv-SE" b="1" dirty="0"/>
              <a:t>Genomsnitt: 28 dagar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9061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20004" y="79573"/>
            <a:ext cx="7920000" cy="819061"/>
          </a:xfrm>
        </p:spPr>
        <p:txBody>
          <a:bodyPr/>
          <a:lstStyle/>
          <a:p>
            <a:r>
              <a:rPr lang="sv-SE" sz="2800" dirty="0"/>
              <a:t>Underkänd i vilken del-första körprovet?</a:t>
            </a:r>
          </a:p>
        </p:txBody>
      </p:sp>
      <p:pic>
        <p:nvPicPr>
          <p:cNvPr id="2" name="Platshållare för innehåll 1">
            <a:extLst>
              <a:ext uri="{FF2B5EF4-FFF2-40B4-BE49-F238E27FC236}">
                <a16:creationId xmlns:a16="http://schemas.microsoft.com/office/drawing/2014/main" xmlns="" id="{407A0175-FBAA-4018-A430-FAD4612ECB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59005" y="1025912"/>
            <a:ext cx="6634975" cy="4831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917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20004" y="79573"/>
            <a:ext cx="7920000" cy="819061"/>
          </a:xfrm>
        </p:spPr>
        <p:txBody>
          <a:bodyPr/>
          <a:lstStyle/>
          <a:p>
            <a:r>
              <a:rPr lang="sv-SE" sz="2800" dirty="0"/>
              <a:t>Dåligt förberedd inför körprovet?</a:t>
            </a:r>
          </a:p>
        </p:txBody>
      </p:sp>
      <p:pic>
        <p:nvPicPr>
          <p:cNvPr id="2" name="Platshållare för innehåll 1">
            <a:extLst>
              <a:ext uri="{FF2B5EF4-FFF2-40B4-BE49-F238E27FC236}">
                <a16:creationId xmlns:a16="http://schemas.microsoft.com/office/drawing/2014/main" xmlns="" id="{4162C80C-DF41-43C8-931D-999AD0A6A7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20004" y="1103971"/>
            <a:ext cx="6529824" cy="488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0614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20004" y="79573"/>
            <a:ext cx="7920000" cy="819061"/>
          </a:xfrm>
        </p:spPr>
        <p:txBody>
          <a:bodyPr/>
          <a:lstStyle/>
          <a:p>
            <a:r>
              <a:rPr lang="sv-SE" sz="2800" dirty="0" err="1"/>
              <a:t>SAmmanfattning</a:t>
            </a:r>
            <a:endParaRPr lang="sv-SE" sz="2800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xmlns="" id="{6BEB2590-8D6E-433B-8CDC-D6030F057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712" y="898634"/>
            <a:ext cx="7351292" cy="4861366"/>
          </a:xfrm>
        </p:spPr>
        <p:txBody>
          <a:bodyPr/>
          <a:lstStyle/>
          <a:p>
            <a:r>
              <a:rPr lang="sv-SE" dirty="0"/>
              <a:t>Mogna elever, medelålder över 30</a:t>
            </a:r>
          </a:p>
          <a:p>
            <a:r>
              <a:rPr lang="sv-SE" dirty="0"/>
              <a:t>Rimlig väntetid till prov 1, snitt 28 dagar</a:t>
            </a:r>
          </a:p>
          <a:p>
            <a:r>
              <a:rPr lang="sv-SE" dirty="0"/>
              <a:t>Rimligt avstånd till provplats, snitt 4,5 mil</a:t>
            </a:r>
          </a:p>
          <a:p>
            <a:r>
              <a:rPr lang="sv-SE" dirty="0"/>
              <a:t>Eleverna är väl förberedda, snitt 16 lektioner i trafikskola, 176 mil privat övningskörning och 17 % har haft körkort för A1/A2 tidigare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95118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20004" y="79573"/>
            <a:ext cx="7920000" cy="819061"/>
          </a:xfrm>
        </p:spPr>
        <p:txBody>
          <a:bodyPr/>
          <a:lstStyle/>
          <a:p>
            <a:r>
              <a:rPr lang="sv-SE" sz="2800" dirty="0"/>
              <a:t>Sammanfattning forts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xmlns="" id="{6BEB2590-8D6E-433B-8CDC-D6030F057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712" y="898634"/>
            <a:ext cx="7351292" cy="4861366"/>
          </a:xfrm>
        </p:spPr>
        <p:txBody>
          <a:bodyPr/>
          <a:lstStyle/>
          <a:p>
            <a:r>
              <a:rPr lang="sv-SE" dirty="0"/>
              <a:t>75 % hyr MC av trafikskola för att klara körprov</a:t>
            </a:r>
          </a:p>
          <a:p>
            <a:r>
              <a:rPr lang="sv-SE" dirty="0"/>
              <a:t>Skillnad privat bokning /andel i trafikskola</a:t>
            </a:r>
          </a:p>
          <a:p>
            <a:r>
              <a:rPr lang="sv-SE" dirty="0"/>
              <a:t>Eleverna underkänns främst i de delar som är fokus i utbildning i trafikskola och privat övningskörning – gäller både prov 1 och prov 2</a:t>
            </a:r>
          </a:p>
          <a:p>
            <a:r>
              <a:rPr lang="sv-SE" dirty="0"/>
              <a:t>Många elever får inte genomföra hela körprovet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51375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20004" y="79573"/>
            <a:ext cx="7920000" cy="819061"/>
          </a:xfrm>
        </p:spPr>
        <p:txBody>
          <a:bodyPr/>
          <a:lstStyle/>
          <a:p>
            <a:r>
              <a:rPr lang="sv-SE" sz="2800" dirty="0"/>
              <a:t>SMC körkortsenkät 2017 – 481 svar</a:t>
            </a:r>
          </a:p>
        </p:txBody>
      </p:sp>
      <p:sp>
        <p:nvSpPr>
          <p:cNvPr id="6" name="Underrubrik 5"/>
          <p:cNvSpPr>
            <a:spLocks noGrp="1"/>
          </p:cNvSpPr>
          <p:nvPr>
            <p:ph idx="1"/>
          </p:nvPr>
        </p:nvSpPr>
        <p:spPr>
          <a:xfrm>
            <a:off x="720004" y="898634"/>
            <a:ext cx="7200000" cy="4861367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v-SE" b="1" dirty="0"/>
              <a:t>Kön: </a:t>
            </a:r>
            <a:r>
              <a:rPr lang="sv-SE" dirty="0"/>
              <a:t>20 % kvinnor och 80 % män</a:t>
            </a:r>
          </a:p>
          <a:p>
            <a:pPr marL="0" indent="0">
              <a:buNone/>
            </a:pPr>
            <a:r>
              <a:rPr lang="sv-SE" b="1" dirty="0"/>
              <a:t/>
            </a:r>
            <a:br>
              <a:rPr lang="sv-SE" b="1" dirty="0"/>
            </a:br>
            <a:r>
              <a:rPr lang="sv-SE" b="1" dirty="0"/>
              <a:t>Ålder		</a:t>
            </a:r>
            <a:r>
              <a:rPr lang="sv-SE" dirty="0"/>
              <a:t>		</a:t>
            </a:r>
            <a:r>
              <a:rPr lang="sv-SE" b="1" dirty="0"/>
              <a:t>Procent</a:t>
            </a:r>
          </a:p>
          <a:p>
            <a:pPr marL="0" indent="0">
              <a:buNone/>
            </a:pPr>
            <a:r>
              <a:rPr lang="sv-SE" dirty="0"/>
              <a:t>16-19 år:					5%</a:t>
            </a:r>
          </a:p>
          <a:p>
            <a:pPr marL="0" indent="0">
              <a:buNone/>
            </a:pPr>
            <a:r>
              <a:rPr lang="sv-SE" dirty="0"/>
              <a:t>20-24 år:				11%	</a:t>
            </a:r>
          </a:p>
          <a:p>
            <a:pPr marL="0" indent="0">
              <a:buNone/>
            </a:pPr>
            <a:r>
              <a:rPr lang="sv-SE" dirty="0"/>
              <a:t>25-30 år:				24,5%</a:t>
            </a:r>
          </a:p>
          <a:p>
            <a:pPr marL="0" indent="0">
              <a:buNone/>
            </a:pPr>
            <a:r>
              <a:rPr lang="sv-SE" dirty="0"/>
              <a:t>31-40 år:				27%</a:t>
            </a:r>
          </a:p>
          <a:p>
            <a:pPr marL="0" indent="0">
              <a:buNone/>
            </a:pPr>
            <a:r>
              <a:rPr lang="sv-SE" dirty="0"/>
              <a:t>41-50 år:					22%</a:t>
            </a:r>
          </a:p>
          <a:p>
            <a:pPr marL="0" indent="0">
              <a:buNone/>
            </a:pPr>
            <a:r>
              <a:rPr lang="sv-SE" dirty="0"/>
              <a:t>51 år--: 					10%</a:t>
            </a:r>
          </a:p>
          <a:p>
            <a:pPr marL="0" indent="0">
              <a:buNone/>
            </a:pPr>
            <a:r>
              <a:rPr lang="sv-SE" b="1" dirty="0"/>
              <a:t/>
            </a:r>
            <a:br>
              <a:rPr lang="sv-SE" b="1" dirty="0"/>
            </a:br>
            <a:r>
              <a:rPr lang="sv-SE" b="1" dirty="0"/>
              <a:t>60 procent av A-elever är 31 år eller äldre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15978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20004" y="79573"/>
            <a:ext cx="7920000" cy="1481598"/>
          </a:xfrm>
        </p:spPr>
        <p:txBody>
          <a:bodyPr/>
          <a:lstStyle/>
          <a:p>
            <a:r>
              <a:rPr lang="sv-SE" sz="2800" dirty="0"/>
              <a:t>De flesta tog a-kort – 73 personer har haft A1 och/eller A2 sedan tidigare</a:t>
            </a:r>
          </a:p>
        </p:txBody>
      </p:sp>
      <p:pic>
        <p:nvPicPr>
          <p:cNvPr id="3" name="Platshållare för innehåll 2">
            <a:extLst>
              <a:ext uri="{FF2B5EF4-FFF2-40B4-BE49-F238E27FC236}">
                <a16:creationId xmlns:a16="http://schemas.microsoft.com/office/drawing/2014/main" xmlns="" id="{C62EBA69-D692-47F2-9F45-2D7EC9EA99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06136" y="1647504"/>
            <a:ext cx="6315173" cy="4061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402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20004" y="79573"/>
            <a:ext cx="7920000" cy="1080154"/>
          </a:xfrm>
        </p:spPr>
        <p:txBody>
          <a:bodyPr/>
          <a:lstStyle/>
          <a:p>
            <a:r>
              <a:rPr lang="sv-SE" sz="2800" dirty="0"/>
              <a:t>Drygt 60 procent har Övningskört privat</a:t>
            </a:r>
          </a:p>
        </p:txBody>
      </p:sp>
      <p:pic>
        <p:nvPicPr>
          <p:cNvPr id="2" name="Platshållare för innehåll 1">
            <a:extLst>
              <a:ext uri="{FF2B5EF4-FFF2-40B4-BE49-F238E27FC236}">
                <a16:creationId xmlns:a16="http://schemas.microsoft.com/office/drawing/2014/main" xmlns="" id="{7AD53CB6-44A2-4650-BBDF-A69108A57E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13317" y="1275723"/>
            <a:ext cx="7460166" cy="4269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117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20004" y="79573"/>
            <a:ext cx="7920000" cy="819061"/>
          </a:xfrm>
        </p:spPr>
        <p:txBody>
          <a:bodyPr/>
          <a:lstStyle/>
          <a:p>
            <a:r>
              <a:rPr lang="sv-SE" sz="2800" dirty="0"/>
              <a:t>Privat övningskörning genus</a:t>
            </a:r>
          </a:p>
        </p:txBody>
      </p:sp>
      <p:sp>
        <p:nvSpPr>
          <p:cNvPr id="6" name="Underrubrik 5"/>
          <p:cNvSpPr>
            <a:spLocks noGrp="1"/>
          </p:cNvSpPr>
          <p:nvPr>
            <p:ph idx="1"/>
          </p:nvPr>
        </p:nvSpPr>
        <p:spPr>
          <a:xfrm>
            <a:off x="720004" y="898635"/>
            <a:ext cx="7200000" cy="4861366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dirty="0"/>
              <a:t>- I snitt övningskört 176,5 mil privat</a:t>
            </a:r>
          </a:p>
          <a:p>
            <a:pPr>
              <a:buFontTx/>
              <a:buChar char="-"/>
            </a:pPr>
            <a:r>
              <a:rPr lang="sv-SE" dirty="0"/>
              <a:t>Stora variationer, 5- 5000 körda mil under 20 år! </a:t>
            </a:r>
          </a:p>
          <a:p>
            <a:pPr>
              <a:buFontTx/>
              <a:buChar char="-"/>
            </a:pPr>
            <a:r>
              <a:rPr lang="sv-SE" dirty="0"/>
              <a:t>Kvinnor genomsnitt 261 mil</a:t>
            </a:r>
          </a:p>
          <a:p>
            <a:pPr>
              <a:buFontTx/>
              <a:buChar char="-"/>
            </a:pPr>
            <a:r>
              <a:rPr lang="sv-SE" dirty="0"/>
              <a:t>Män genomsnitt 198 mil</a:t>
            </a:r>
          </a:p>
          <a:p>
            <a:pPr>
              <a:buFontTx/>
              <a:buChar char="-"/>
            </a:pPr>
            <a:r>
              <a:rPr lang="sv-SE" dirty="0"/>
              <a:t> 39 % av privat övnings-körning genomfördes i manövergård</a:t>
            </a:r>
          </a:p>
          <a:p>
            <a:pPr>
              <a:buFontTx/>
              <a:buChar char="-"/>
            </a:pPr>
            <a:r>
              <a:rPr lang="sv-SE" dirty="0"/>
              <a:t>Endast </a:t>
            </a:r>
            <a:r>
              <a:rPr lang="sv-SE" b="1" dirty="0"/>
              <a:t>9 % </a:t>
            </a:r>
            <a:r>
              <a:rPr lang="sv-SE" dirty="0"/>
              <a:t>som bara övningskört privat! </a:t>
            </a:r>
          </a:p>
          <a:p>
            <a:pPr>
              <a:buFontTx/>
              <a:buChar char="-"/>
            </a:pPr>
            <a:r>
              <a:rPr lang="sv-SE" dirty="0"/>
              <a:t>7 % övningskörde med SMC</a:t>
            </a:r>
          </a:p>
        </p:txBody>
      </p:sp>
    </p:spTree>
    <p:extLst>
      <p:ext uri="{BB962C8B-B14F-4D97-AF65-F5344CB8AC3E}">
        <p14:creationId xmlns:p14="http://schemas.microsoft.com/office/powerpoint/2010/main" val="3529188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20004" y="79573"/>
            <a:ext cx="7920000" cy="819061"/>
          </a:xfrm>
        </p:spPr>
        <p:txBody>
          <a:bodyPr/>
          <a:lstStyle/>
          <a:p>
            <a:r>
              <a:rPr lang="sv-SE" sz="2800" dirty="0"/>
              <a:t>Övningskörning i trafikskola</a:t>
            </a:r>
          </a:p>
        </p:txBody>
      </p:sp>
      <p:sp>
        <p:nvSpPr>
          <p:cNvPr id="6" name="Underrubrik 5"/>
          <p:cNvSpPr>
            <a:spLocks noGrp="1"/>
          </p:cNvSpPr>
          <p:nvPr>
            <p:ph idx="1"/>
          </p:nvPr>
        </p:nvSpPr>
        <p:spPr>
          <a:xfrm>
            <a:off x="720004" y="898635"/>
            <a:ext cx="7200000" cy="4861366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v-SE" dirty="0"/>
              <a:t>91 % har gått i trafikskola</a:t>
            </a:r>
          </a:p>
          <a:p>
            <a:pPr>
              <a:buFontTx/>
              <a:buChar char="-"/>
            </a:pPr>
            <a:r>
              <a:rPr lang="sv-SE" dirty="0"/>
              <a:t>3,7 %av kvinnor och 10% av männen har inte gått i trafikskola </a:t>
            </a:r>
          </a:p>
          <a:p>
            <a:pPr>
              <a:buFontTx/>
              <a:buChar char="-"/>
            </a:pPr>
            <a:r>
              <a:rPr lang="sv-SE" dirty="0"/>
              <a:t>Genomsnitt 16,6 lektioner á en timme </a:t>
            </a:r>
          </a:p>
          <a:p>
            <a:pPr>
              <a:buFontTx/>
              <a:buChar char="-"/>
            </a:pPr>
            <a:r>
              <a:rPr lang="sv-SE" dirty="0"/>
              <a:t>59 %, nästan två tredjedelar av utbildningen i trafikskola, har genomförts i manövergård</a:t>
            </a:r>
          </a:p>
          <a:p>
            <a:pPr>
              <a:buFontTx/>
              <a:buChar char="-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26603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20004" y="79573"/>
            <a:ext cx="7920000" cy="819061"/>
          </a:xfrm>
        </p:spPr>
        <p:txBody>
          <a:bodyPr/>
          <a:lstStyle/>
          <a:p>
            <a:r>
              <a:rPr lang="sv-SE" sz="2800" dirty="0"/>
              <a:t>Körda mil på A1 före a2-prov</a:t>
            </a:r>
          </a:p>
        </p:txBody>
      </p:sp>
      <p:pic>
        <p:nvPicPr>
          <p:cNvPr id="2" name="Platshållare för innehåll 1">
            <a:extLst>
              <a:ext uri="{FF2B5EF4-FFF2-40B4-BE49-F238E27FC236}">
                <a16:creationId xmlns:a16="http://schemas.microsoft.com/office/drawing/2014/main" xmlns="" id="{91FB6165-0E94-4947-9272-FE36D630C0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92098" y="1137425"/>
            <a:ext cx="7492394" cy="5242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417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20004" y="79573"/>
            <a:ext cx="7920000" cy="819061"/>
          </a:xfrm>
        </p:spPr>
        <p:txBody>
          <a:bodyPr/>
          <a:lstStyle/>
          <a:p>
            <a:r>
              <a:rPr lang="sv-SE" sz="2800" dirty="0"/>
              <a:t>Körda mil på a2 före </a:t>
            </a:r>
            <a:r>
              <a:rPr lang="sv-SE" sz="2800" dirty="0" err="1"/>
              <a:t>a-prov</a:t>
            </a:r>
            <a:endParaRPr lang="sv-SE" sz="2800" dirty="0"/>
          </a:p>
        </p:txBody>
      </p:sp>
      <p:pic>
        <p:nvPicPr>
          <p:cNvPr id="2" name="Platshållare för innehåll 1">
            <a:extLst>
              <a:ext uri="{FF2B5EF4-FFF2-40B4-BE49-F238E27FC236}">
                <a16:creationId xmlns:a16="http://schemas.microsoft.com/office/drawing/2014/main" xmlns="" id="{D1A0BFB3-C9C0-45DF-B48A-987A8E7407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35619" y="1103971"/>
            <a:ext cx="8515119" cy="4594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740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720004" y="79573"/>
            <a:ext cx="7920000" cy="819061"/>
          </a:xfrm>
        </p:spPr>
        <p:txBody>
          <a:bodyPr/>
          <a:lstStyle/>
          <a:p>
            <a:r>
              <a:rPr lang="sv-SE" sz="2800" dirty="0"/>
              <a:t>Vem bokade körprovet?</a:t>
            </a:r>
          </a:p>
        </p:txBody>
      </p:sp>
      <p:sp>
        <p:nvSpPr>
          <p:cNvPr id="6" name="Underrubrik 5"/>
          <p:cNvSpPr>
            <a:spLocks noGrp="1"/>
          </p:cNvSpPr>
          <p:nvPr>
            <p:ph idx="1"/>
          </p:nvPr>
        </p:nvSpPr>
        <p:spPr>
          <a:xfrm>
            <a:off x="490654" y="780585"/>
            <a:ext cx="7429350" cy="4979416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v-SE" dirty="0"/>
              <a:t>33 % bokade prov själva</a:t>
            </a:r>
          </a:p>
          <a:p>
            <a:pPr>
              <a:buFontTx/>
              <a:buChar char="-"/>
            </a:pPr>
            <a:r>
              <a:rPr lang="sv-SE" dirty="0"/>
              <a:t>67 % bokades av trafikskola</a:t>
            </a:r>
          </a:p>
          <a:p>
            <a:pPr>
              <a:buFontTx/>
              <a:buChar char="-"/>
            </a:pPr>
            <a:r>
              <a:rPr lang="sv-SE" dirty="0"/>
              <a:t>91 % tog lektioner i trafikskola</a:t>
            </a:r>
            <a:br>
              <a:rPr lang="sv-SE" dirty="0"/>
            </a:br>
            <a:endParaRPr lang="sv-SE" dirty="0"/>
          </a:p>
          <a:p>
            <a:pPr>
              <a:buFontTx/>
              <a:buChar char="-"/>
            </a:pPr>
            <a:endParaRPr lang="sv-SE" dirty="0"/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xmlns="" id="{6B584AFC-21A8-4B82-B6CF-C6047ECC83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7424" y="2510287"/>
            <a:ext cx="5865542" cy="3406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865193"/>
      </p:ext>
    </p:extLst>
  </p:cSld>
  <p:clrMapOvr>
    <a:masterClrMapping/>
  </p:clrMapOvr>
</p:sld>
</file>

<file path=ppt/theme/theme1.xml><?xml version="1.0" encoding="utf-8"?>
<a:theme xmlns:a="http://schemas.openxmlformats.org/drawingml/2006/main" name="SMC MC Folket Tema">
  <a:themeElements>
    <a:clrScheme name="Gråskal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SMC MC Folket Tema" id="{FDA0A871-81AD-704C-9361-720704DF4E19}" vid="{1AA15FE6-9108-5040-8E87-5E4849858A5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SMC MC Folket Tema</Template>
  <TotalTime>12380</TotalTime>
  <Words>349</Words>
  <Application>Microsoft Office PowerPoint</Application>
  <PresentationFormat>Bildspel på skärmen (4:3)</PresentationFormat>
  <Paragraphs>76</Paragraphs>
  <Slides>15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16" baseType="lpstr">
      <vt:lpstr>SMC MC Folket Tema</vt:lpstr>
      <vt:lpstr>SMC körkortsenkät- fakta</vt:lpstr>
      <vt:lpstr>SMC körkortsenkät 2017 – 481 svar</vt:lpstr>
      <vt:lpstr>De flesta tog a-kort – 73 personer har haft A1 och/eller A2 sedan tidigare</vt:lpstr>
      <vt:lpstr>Drygt 60 procent har Övningskört privat</vt:lpstr>
      <vt:lpstr>Privat övningskörning genus</vt:lpstr>
      <vt:lpstr>Övningskörning i trafikskola</vt:lpstr>
      <vt:lpstr>Körda mil på A1 före a2-prov</vt:lpstr>
      <vt:lpstr>Körda mil på a2 före a-prov</vt:lpstr>
      <vt:lpstr>Vem bokade körprovet?</vt:lpstr>
      <vt:lpstr>Hyra mc vid körprov –  </vt:lpstr>
      <vt:lpstr>Väntetid till första körprovet</vt:lpstr>
      <vt:lpstr>Underkänd i vilken del-första körprovet?</vt:lpstr>
      <vt:lpstr>Dåligt förberedd inför körprovet?</vt:lpstr>
      <vt:lpstr>SAmmanfattning</vt:lpstr>
      <vt:lpstr>Sammanfattning forts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PRESENTATIONER</dc:title>
  <dc:creator>Jonas Ullberg</dc:creator>
  <cp:lastModifiedBy>Mikael Lundquist</cp:lastModifiedBy>
  <cp:revision>78</cp:revision>
  <dcterms:created xsi:type="dcterms:W3CDTF">2016-01-19T12:08:03Z</dcterms:created>
  <dcterms:modified xsi:type="dcterms:W3CDTF">2025-02-17T21:13:57Z</dcterms:modified>
</cp:coreProperties>
</file>