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92" r:id="rId7"/>
  </p:sldMasterIdLst>
  <p:notesMasterIdLst>
    <p:notesMasterId r:id="rId9"/>
  </p:notesMasterIdLst>
  <p:handoutMasterIdLst>
    <p:handoutMasterId r:id="rId10"/>
  </p:handoutMasterIdLst>
  <p:sldIdLst>
    <p:sldId id="508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7312" autoAdjust="0"/>
  </p:normalViewPr>
  <p:slideViewPr>
    <p:cSldViewPr>
      <p:cViewPr>
        <p:scale>
          <a:sx n="62" d="100"/>
          <a:sy n="62" d="100"/>
        </p:scale>
        <p:origin x="-16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a%20dokument\S&#228;kra%20fordon\Mc\Mc-%20och%20mopedstrategi\2.0\Tekniska%20brister%20mc%202005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Blad1!$J$21:$J$27</c:f>
              <c:strCache>
                <c:ptCount val="7"/>
                <c:pt idx="0">
                  <c:v>Inga brister (97%)</c:v>
                </c:pt>
                <c:pt idx="1">
                  <c:v>Belysning saknas (1%)</c:v>
                </c:pt>
                <c:pt idx="2">
                  <c:v>Broms ur funktion (1%)</c:v>
                </c:pt>
                <c:pt idx="3">
                  <c:v>Infästningar ram (&lt;1%)</c:v>
                </c:pt>
                <c:pt idx="4">
                  <c:v>Kedja/drivrem brister (&lt;1%)</c:v>
                </c:pt>
                <c:pt idx="5">
                  <c:v>Slitna däck (&lt;1%)</c:v>
                </c:pt>
                <c:pt idx="6">
                  <c:v>Tillbehörsutrustning trasig (&lt;1%)</c:v>
                </c:pt>
              </c:strCache>
            </c:strRef>
          </c:cat>
          <c:val>
            <c:numRef>
              <c:f>Blad1!$L$21:$L$27</c:f>
              <c:numCache>
                <c:formatCode>0%</c:formatCode>
                <c:ptCount val="7"/>
                <c:pt idx="0">
                  <c:v>0.97029702970297016</c:v>
                </c:pt>
                <c:pt idx="1">
                  <c:v>6.6006600660066025E-3</c:v>
                </c:pt>
                <c:pt idx="2">
                  <c:v>6.6006600660066025E-3</c:v>
                </c:pt>
                <c:pt idx="3">
                  <c:v>6.6006600660066025E-3</c:v>
                </c:pt>
                <c:pt idx="4" formatCode="0.0%">
                  <c:v>3.3003300330033012E-3</c:v>
                </c:pt>
                <c:pt idx="5" formatCode="0.0%">
                  <c:v>3.3003300330033012E-3</c:v>
                </c:pt>
                <c:pt idx="6" formatCode="0.0%">
                  <c:v>3.3003300330033012E-3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1.9080920833357704E-2"/>
          <c:y val="0.20824732924411909"/>
          <c:w val="0.34358605216704335"/>
          <c:h val="0.62991806953223517"/>
        </c:manualLayout>
      </c:layout>
      <c:overlay val="0"/>
      <c:txPr>
        <a:bodyPr/>
        <a:lstStyle/>
        <a:p>
          <a:pPr rtl="0">
            <a:defRPr sz="14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FB5-1C3C-4820-AE3D-E107A39E76AA}" type="datetimeFigureOut">
              <a:rPr lang="sv-SE" smtClean="0"/>
              <a:pPr/>
              <a:t>2012-09-06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8847-E2BF-4F80-A5E4-450C5721E7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06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B27FD-60B1-4E6D-8B9B-9DCCA89DC5B5}" type="datetimeFigureOut">
              <a:rPr lang="sv-SE"/>
              <a:pPr>
                <a:defRPr/>
              </a:pPr>
              <a:t>2012-09-06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7BFFE7-98D3-45A2-B19B-FB1FEC181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9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20" y="357166"/>
            <a:ext cx="257176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571612"/>
            <a:ext cx="7632000" cy="4248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None/>
              <a:defRPr sz="1800" baseline="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726214" y="1428736"/>
            <a:ext cx="7632000" cy="4248000"/>
          </a:xfrm>
        </p:spPr>
        <p:txBody>
          <a:bodyPr/>
          <a:lstStyle>
            <a:lvl1pPr marL="355600" indent="-355600">
              <a:tabLst>
                <a:tab pos="355600" algn="l"/>
              </a:tabLst>
              <a:defRPr/>
            </a:lvl1pPr>
            <a:lvl2pPr>
              <a:tabLst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3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28" name="Picture 36" descr="TRAFIKVERKET_LOGO_till_ppt-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smtClean="0">
                <a:latin typeface="Arial" charset="0"/>
                <a:cs typeface="Arial" charset="0"/>
              </a:rPr>
              <a:t>Bilaga 1: Avgörande </a:t>
            </a:r>
            <a:r>
              <a:rPr lang="sv-SE" sz="2000" dirty="0" smtClean="0">
                <a:latin typeface="Arial" charset="0"/>
                <a:cs typeface="Arial" charset="0"/>
              </a:rPr>
              <a:t>tekniska brister på motorcykeln i dödliga olyckor</a:t>
            </a:r>
            <a:r>
              <a:rPr lang="sv-SE" sz="2000" smtClean="0">
                <a:latin typeface="Arial" charset="0"/>
                <a:cs typeface="Arial" charset="0"/>
              </a:rPr>
              <a:t>, </a:t>
            </a:r>
            <a:r>
              <a:rPr lang="sv-SE" sz="2000" smtClean="0">
                <a:latin typeface="Arial" charset="0"/>
                <a:cs typeface="Arial" charset="0"/>
              </a:rPr>
              <a:t>2005-2011 </a:t>
            </a:r>
            <a:r>
              <a:rPr lang="sv-SE" sz="2000" dirty="0" smtClean="0">
                <a:latin typeface="Arial" charset="0"/>
                <a:cs typeface="Arial" charset="0"/>
              </a:rPr>
              <a:t/>
            </a:r>
            <a:br>
              <a:rPr lang="sv-SE" sz="2000" dirty="0" smtClean="0">
                <a:latin typeface="Arial" charset="0"/>
                <a:cs typeface="Arial" charset="0"/>
              </a:rPr>
            </a:br>
            <a:endParaRPr lang="sv-SE" sz="2000" dirty="0" smtClean="0"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445224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91397" tIns="45700" rIns="91397" bIns="45700">
            <a:spAutoFit/>
          </a:bodyPr>
          <a:lstStyle/>
          <a:p>
            <a:pPr algn="ctr">
              <a:spcBef>
                <a:spcPts val="600"/>
              </a:spcBef>
            </a:pPr>
            <a:r>
              <a:rPr lang="sv-SE" dirty="0" smtClean="0"/>
              <a:t>I 3 % av dödsolyckorna hade motorcykeln tekniska brister av avgörande betydelse</a:t>
            </a: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35159"/>
              </p:ext>
            </p:extLst>
          </p:nvPr>
        </p:nvGraphicFramePr>
        <p:xfrm>
          <a:off x="7081389" y="3918857"/>
          <a:ext cx="1973527" cy="1381541"/>
        </p:xfrm>
        <a:graphic>
          <a:graphicData uri="http://schemas.openxmlformats.org/drawingml/2006/table">
            <a:tbl>
              <a:tblPr/>
              <a:tblGrid>
                <a:gridCol w="1650219"/>
                <a:gridCol w="323308"/>
              </a:tblGrid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Belysning saknas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Broms ur funktion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Infästningar ram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Kedja/drivrem brister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Slitna däck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Tillbehörsutrustning trasig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6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286380" y="5867138"/>
            <a:ext cx="3824283" cy="2765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5710" tIns="37856" rIns="75710" bIns="37856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300" dirty="0"/>
              <a:t>Källa: </a:t>
            </a:r>
            <a:r>
              <a:rPr lang="sv-SE" sz="1300" dirty="0" smtClean="0"/>
              <a:t>Trafikverkets djupstudier av dödsolyckor</a:t>
            </a:r>
            <a:endParaRPr lang="sv-SE" sz="1300" dirty="0"/>
          </a:p>
        </p:txBody>
      </p:sp>
      <p:graphicFrame>
        <p:nvGraphicFramePr>
          <p:cNvPr id="7" name="Diagram 6"/>
          <p:cNvGraphicFramePr>
            <a:graphicFrameLocks noGrp="1"/>
          </p:cNvGraphicFramePr>
          <p:nvPr/>
        </p:nvGraphicFramePr>
        <p:xfrm>
          <a:off x="467544" y="1268760"/>
          <a:ext cx="68407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7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fikverkspresentation,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1B49A1458869C488FC5EB70011E933C00D186F2079120014899899B052272E529" ma:contentTypeVersion="6" ma:contentTypeDescription="" ma:contentTypeScope="" ma:versionID="65f0dda0dd070bf145bb9451ee27e107">
  <xsd:schema xmlns:xsd="http://www.w3.org/2001/XMLSchema" xmlns:p="http://schemas.microsoft.com/office/2006/metadata/properties" xmlns:ns2="80381ecc-b6c4-43ac-827f-859b366c6db8" xmlns:ns3="http://schemas.microsoft.com/sharepoint/v3/fields" targetNamespace="http://schemas.microsoft.com/office/2006/metadata/properties" ma:root="true" ma:fieldsID="d07631136781c876aaa51311daa5c17b" ns2:_="" ns3:_="">
    <xsd:import namespace="80381ecc-b6c4-43ac-827f-859b366c6d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381ecc-b6c4-43ac-827f-859b366c6db8" elementFormDefault="qualified">
    <xsd:import namespace="http://schemas.microsoft.com/office/2006/documentManagement/type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 ma:readOnly="false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5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kapat_x0020_av xmlns="80381ecc-b6c4-43ac-827f-859b366c6db8"/>
    <Dokumentdatum xmlns="80381ecc-b6c4-43ac-827f-859b366c6db8"/>
    <tvdokumentversion xmlns="http://schemas.microsoft.com/sharepoint/v3/fields">0.1</tvdokumentversion>
    <Dokumenttitel xmlns="80381ecc-b6c4-43ac-827f-859b366c6db8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3375D7-AADB-40E3-B90A-3681FD26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81ecc-b6c4-43ac-827f-859b366c6db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80CD1BD-BA5F-4746-93B4-E862D3684C37}">
  <ds:schemaRefs>
    <ds:schemaRef ds:uri="http://purl.org/dc/dcmitype/"/>
    <ds:schemaRef ds:uri="http://purl.org/dc/elements/1.1/"/>
    <ds:schemaRef ds:uri="http://schemas.microsoft.com/office/2006/documentManagement/types"/>
    <ds:schemaRef ds:uri="80381ecc-b6c4-43ac-827f-859b366c6db8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677285-FB3D-456F-AF2C-53883800925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288D37-CC47-4C84-8A8B-EB7323F85904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C9431DE0-42AD-4DE4-A7CC-CBC3E03CBB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4450</TotalTime>
  <Words>52</Words>
  <Application>Microsoft Office PowerPoint</Application>
  <PresentationFormat>Bildspel på skärmen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Presentation</vt:lpstr>
      <vt:lpstr>Trafikverkspresentation, sidor</vt:lpstr>
      <vt:lpstr>Bilaga 1: Avgörande tekniska brister på motorcykeln i dödliga olyckor, 2005-2011  </vt:lpstr>
    </vt:vector>
  </TitlesOfParts>
  <Company>Vägverket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maria.junevik@external.vv.se</dc:creator>
  <cp:lastModifiedBy>Maria Nordqvist</cp:lastModifiedBy>
  <cp:revision>402</cp:revision>
  <dcterms:created xsi:type="dcterms:W3CDTF">2010-04-12T06:48:29Z</dcterms:created>
  <dcterms:modified xsi:type="dcterms:W3CDTF">2012-09-06T08:55:59Z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itel">
    <vt:lpwstr/>
  </property>
  <property fmtid="{D5CDD505-2E9C-101B-9397-08002B2CF9AE}" pid="3" name="Ärendenummer">
    <vt:lpwstr/>
  </property>
  <property fmtid="{D5CDD505-2E9C-101B-9397-08002B2CF9AE}" pid="4" name="display_urn:schemas-microsoft-com:office:office#Fastst_x00e4_llt_x0020_av_x0020__x0028_personlista_x0029_">
    <vt:lpwstr>Jönis Åsa Stnita_Extern</vt:lpwstr>
  </property>
  <property fmtid="{D5CDD505-2E9C-101B-9397-08002B2CF9AE}" pid="5" name="ContentTypeId">
    <vt:lpwstr>0x010100E1B49A1458869C488FC5EB70011E933C00D186F2079120014899899B052272E529</vt:lpwstr>
  </property>
  <property fmtid="{D5CDD505-2E9C-101B-9397-08002B2CF9AE}" pid="6" name="Skapat av">
    <vt:lpwstr/>
  </property>
  <property fmtid="{D5CDD505-2E9C-101B-9397-08002B2CF9AE}" pid="7" name="ContentType">
    <vt:lpwstr>Presentation</vt:lpwstr>
  </property>
  <property fmtid="{D5CDD505-2E9C-101B-9397-08002B2CF9AE}" pid="8" name="Del i vårt gemensamma sätt att arbeta">
    <vt:lpwstr/>
  </property>
  <property fmtid="{D5CDD505-2E9C-101B-9397-08002B2CF9AE}" pid="9" name="tvdokumentversion">
    <vt:lpwstr>0.1</vt:lpwstr>
  </property>
  <property fmtid="{D5CDD505-2E9C-101B-9397-08002B2CF9AE}" pid="10" name="Dokumenttyp">
    <vt:lpwstr/>
  </property>
  <property fmtid="{D5CDD505-2E9C-101B-9397-08002B2CF9AE}" pid="11" name="DokumentID">
    <vt:lpwstr/>
  </property>
  <property fmtid="{D5CDD505-2E9C-101B-9397-08002B2CF9AE}" pid="12" name="Order">
    <vt:lpwstr>700.000000000000</vt:lpwstr>
  </property>
  <property fmtid="{D5CDD505-2E9C-101B-9397-08002B2CF9AE}" pid="13" name="Fastställt av (personlista)">
    <vt:lpwstr/>
  </property>
  <property fmtid="{D5CDD505-2E9C-101B-9397-08002B2CF9AE}" pid="14" name="Dokumentdatum">
    <vt:lpwstr/>
  </property>
</Properties>
</file>